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59" autoAdjust="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3922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C343D"/>
              </a:solidFill>
            </a:endParaRPr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eretlekmagyarorszag.hu/egymas-utan-dobjak-el-kendoiket-a-gyonyoru-irani-no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mystealthyfreedom.net/en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zRke3G2rZg" TargetMode="External"/><Relationship Id="rId7" Type="http://schemas.openxmlformats.org/officeDocument/2006/relationships/hyperlink" Target="https://444.hu/2017/10/25/az-eloiteletek-ellen-mutatott-be-kampanyfilmet-a-hosoktere-kezdemenyeze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D8tjhVO1Tc" TargetMode="External"/><Relationship Id="rId5" Type="http://schemas.openxmlformats.org/officeDocument/2006/relationships/hyperlink" Target="https://www.youtube.com/watch?v=o-Fpsw_yYPg" TargetMode="External"/><Relationship Id="rId4" Type="http://schemas.openxmlformats.org/officeDocument/2006/relationships/hyperlink" Target="https://www.youtube.com/watch?v=CMstTrW4km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isebbsegkutato.tk.mta.hu/uploads/files/olvasoszoba/intezetikiadvanyok/Csak_masban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ytlive.nytimes.com/womenintheworld/2017/05/18/photos-featuring-racial-role-reversals-of-american-women-spark-strong-reactions-onlin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allery8.org/hu/news/2/73/a-roma-test-politikaja-i-nincs-artatlan-kep" TargetMode="External"/><Relationship Id="rId4" Type="http://schemas.openxmlformats.org/officeDocument/2006/relationships/hyperlink" Target="http://www.joelpares.com/judging-america-1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jplusenglish/videos/1042717822536391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orhazikoszt.tumblr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u-HU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vizuális tartalmak</a:t>
            </a:r>
            <a:endParaRPr sz="4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hu-HU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Bernáth Gábor</a:t>
            </a: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1785918" y="428604"/>
            <a:ext cx="71438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cselekvés modelljei</a:t>
            </a:r>
            <a:endParaRPr sz="3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318575" y="5631170"/>
            <a:ext cx="84342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/>
              <a:t>Általában az elesettet, rászorulót mutatjuk a képeken, mint a kép bal oldalán. Ez azonban gyakran nem többet, mint gyorsan múló lelkiismeret-furdalást, esetleg bűntudatot okoz. Nem lenne-e jobb a segítséget is </a:t>
            </a:r>
            <a:r>
              <a:rPr lang="hu-HU" sz="1800" dirty="0" err="1"/>
              <a:t>promótálni</a:t>
            </a:r>
            <a:r>
              <a:rPr lang="hu-HU" sz="1800" dirty="0"/>
              <a:t>, szerepmodelleket népszerűsíteni? A segítővel könnyebb azonosulnunk. </a:t>
            </a:r>
            <a:endParaRPr sz="1800" dirty="0"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01" y="1028780"/>
            <a:ext cx="1914525" cy="45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9226" y="1028780"/>
            <a:ext cx="415290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"/>
            <a:ext cx="4848225" cy="68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5072066" y="604398"/>
            <a:ext cx="37147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kreativitás</a:t>
            </a:r>
            <a:endParaRPr sz="3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5399242" y="1859562"/>
            <a:ext cx="3387600" cy="15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/>
              <a:t>É</a:t>
            </a:r>
            <a:r>
              <a:rPr lang="hu-HU" sz="1800" dirty="0" smtClean="0"/>
              <a:t>s </a:t>
            </a:r>
            <a:r>
              <a:rPr lang="hu-HU" sz="1800" dirty="0"/>
              <a:t>a kreativitás itt van, </a:t>
            </a:r>
            <a:r>
              <a:rPr lang="hu-HU" sz="1800" dirty="0" smtClean="0"/>
              <a:t>körülöttünk. </a:t>
            </a:r>
            <a:endParaRPr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3131840" y="404664"/>
            <a:ext cx="557213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mémek</a:t>
            </a:r>
            <a:r>
              <a:rPr lang="hu-HU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és humor</a:t>
            </a:r>
            <a:endParaRPr sz="3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2600"/>
            <a:ext cx="6454075" cy="458845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6606475" y="1004828"/>
            <a:ext cx="2230200" cy="4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/>
              <a:t>A képek könnyen kezdenek afféle vírusként terjedni, a humor pedig nagyon erős vivőanyag. Egy példa:  az U</a:t>
            </a:r>
            <a:r>
              <a:rPr lang="hu-HU" sz="1800" dirty="0" smtClean="0"/>
              <a:t>niver </a:t>
            </a:r>
            <a:r>
              <a:rPr lang="hu-HU" sz="1800" dirty="0"/>
              <a:t>macsó reklámjára született egyik válasz. Továbbiak: </a:t>
            </a:r>
            <a:endParaRPr sz="1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/>
              <a:t>http://hvg.hu/kkv/20170406_Nekiment_az_internet_nepe_a_noveros_majonezflakonoknak</a:t>
            </a:r>
            <a:endParaRPr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 descr="D:\_Gábor\_projektek\HRproj\workshop\képek\alepp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28802"/>
            <a:ext cx="6472099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4879258" y="404664"/>
            <a:ext cx="385765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ingerküszöb</a:t>
            </a:r>
            <a:endParaRPr sz="3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6588224" y="1340768"/>
            <a:ext cx="2058918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/>
              <a:t>Az erőszak és fájdalom képei gyorsan emelik az ingerküszöböt, a sokkolás már csak ezért sem célravezető. De főleg azért nem, mert lehet egy olyan hatásuk, hogy hozzászoktatnak az erőszak látványához. </a:t>
            </a:r>
            <a:endParaRPr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30120" y="332656"/>
            <a:ext cx="8229600" cy="856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u-HU" sz="36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reprezentációs </a:t>
            </a:r>
            <a:r>
              <a:rPr lang="hu-HU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küzdelem, egy példa: </a:t>
            </a:r>
            <a:br>
              <a:rPr lang="hu-HU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5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541050" y="1022850"/>
            <a:ext cx="8229600" cy="46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hu-H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képkereső: „romagyilkosságok” 1-22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1800" dirty="0"/>
              <a:t>A képek szintjén is zajlik reprezentációs küzdelem. Ez a képek a </a:t>
            </a:r>
            <a:r>
              <a:rPr lang="hu-HU" sz="1800" dirty="0" err="1"/>
              <a:t>google</a:t>
            </a:r>
            <a:r>
              <a:rPr lang="hu-HU" sz="1800" dirty="0"/>
              <a:t> képkeresőjében egy adott pillanatban a keresőszóval összekötött, legszélesebb körben terjedő képeket mutatja. Jól látható, hogy az áldozatok hogyan szorultak ki ebből a képi világból. </a:t>
            </a:r>
            <a:endParaRPr sz="1800" dirty="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4159" y="2395527"/>
            <a:ext cx="9198159" cy="4462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38576" y="116632"/>
            <a:ext cx="82296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u-HU" sz="36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példa2.: </a:t>
            </a:r>
            <a:r>
              <a:rPr lang="hu-HU" sz="3600" b="1" i="0" u="none" strike="noStrike" cap="none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hu-HU" sz="36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- roma </a:t>
            </a:r>
            <a:r>
              <a:rPr lang="hu-HU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ember </a:t>
            </a:r>
            <a:endParaRPr sz="3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Shape 19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214554"/>
            <a:ext cx="9144000" cy="437141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214274" y="1190500"/>
            <a:ext cx="8678205" cy="94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‘roma embert’ beütve már látszik néhány olyan kép, amikor a romák maguk befolyásolják a róluk kialakuló képet (1/2, 1/5, 3/4-5), de a képek többségét egy közösségről nem a közösség maga készíti. És nem is mindig </a:t>
            </a:r>
            <a:r>
              <a:rPr lang="hu-H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jó szándékkal </a:t>
            </a: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készíti. 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74648"/>
            <a:ext cx="82296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hu-HU" sz="30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Példa3</a:t>
            </a:r>
            <a:r>
              <a:rPr lang="hu-HU" sz="3000" b="1" dirty="0" smtClean="0">
                <a:solidFill>
                  <a:srgbClr val="FF0000"/>
                </a:solidFill>
              </a:rPr>
              <a:t>.:</a:t>
            </a:r>
            <a:r>
              <a:rPr lang="hu-HU" sz="30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ahol </a:t>
            </a:r>
            <a:r>
              <a:rPr lang="hu-HU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nem zajlik (éles) reprezentációs háború: </a:t>
            </a:r>
            <a:r>
              <a:rPr lang="hu-HU" sz="3000" b="1" i="0" u="none" strike="noStrike" cap="none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hu-HU" sz="30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- Roma </a:t>
            </a:r>
            <a:r>
              <a:rPr lang="hu-HU" sz="30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people</a:t>
            </a:r>
            <a:endParaRPr sz="3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Shape 1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879" y="2038025"/>
            <a:ext cx="9122100" cy="43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395275" y="1340768"/>
            <a:ext cx="46782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/>
              <a:t>Ugyanaz a keresőszó, angolul beírva. </a:t>
            </a:r>
            <a:endParaRPr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79886" y="1739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u-HU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az önmegmutatás elősegítése</a:t>
            </a:r>
            <a:endParaRPr sz="3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257576"/>
            <a:ext cx="8229600" cy="4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549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5425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lang="hu-HU" sz="1850" b="0" i="0" u="sng" strike="noStrike" cap="none" dirty="0" smtClean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342900" marR="0" lvl="0" indent="-225425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41275" lvl="0" indent="0" algn="r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hu-HU" sz="1200" u="sng" dirty="0">
                <a:solidFill>
                  <a:schemeClr val="hlink"/>
                </a:solidFill>
                <a:hlinkClick r:id="rId3"/>
              </a:rPr>
              <a:t>http://</a:t>
            </a:r>
            <a:r>
              <a:rPr lang="hu-HU" sz="1200" u="sng" dirty="0" smtClean="0">
                <a:solidFill>
                  <a:schemeClr val="hlink"/>
                </a:solidFill>
                <a:hlinkClick r:id="rId3"/>
              </a:rPr>
              <a:t>www.szeretlek-</a:t>
            </a:r>
          </a:p>
          <a:p>
            <a:pPr marL="41275" lvl="0" indent="0" algn="r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hu-HU" sz="1200" u="sng" dirty="0" err="1" smtClean="0">
                <a:solidFill>
                  <a:schemeClr val="hlink"/>
                </a:solidFill>
                <a:hlinkClick r:id="rId3"/>
              </a:rPr>
              <a:t>magyarorszag.hu</a:t>
            </a:r>
            <a:r>
              <a:rPr lang="hu-HU" sz="1200" u="sng" dirty="0" smtClean="0">
                <a:solidFill>
                  <a:schemeClr val="hlink"/>
                </a:solidFill>
                <a:hlinkClick r:id="rId3"/>
              </a:rPr>
              <a:t>/</a:t>
            </a:r>
            <a:r>
              <a:rPr lang="hu-HU" sz="1200" u="sng" dirty="0" err="1" smtClean="0">
                <a:solidFill>
                  <a:schemeClr val="hlink"/>
                </a:solidFill>
                <a:hlinkClick r:id="rId3"/>
              </a:rPr>
              <a:t>egymas-</a:t>
            </a:r>
            <a:endParaRPr lang="hu-HU" sz="1200" u="sng" dirty="0" smtClean="0">
              <a:solidFill>
                <a:schemeClr val="hlink"/>
              </a:solidFill>
              <a:hlinkClick r:id="rId3"/>
            </a:endParaRPr>
          </a:p>
          <a:p>
            <a:pPr marL="41275" lvl="0" indent="0" algn="r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hu-HU" sz="1200" u="sng" dirty="0" err="1" smtClean="0">
                <a:solidFill>
                  <a:schemeClr val="hlink"/>
                </a:solidFill>
                <a:hlinkClick r:id="rId3"/>
              </a:rPr>
              <a:t>utan-dobjak-el-kendoiket-</a:t>
            </a:r>
            <a:endParaRPr lang="hu-HU" sz="1200" u="sng" dirty="0" smtClean="0">
              <a:solidFill>
                <a:schemeClr val="hlink"/>
              </a:solidFill>
              <a:hlinkClick r:id="rId3"/>
            </a:endParaRPr>
          </a:p>
          <a:p>
            <a:pPr marL="41275" lvl="0" indent="0" algn="r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hu-HU" sz="1200" u="sng" dirty="0" err="1" smtClean="0">
                <a:solidFill>
                  <a:schemeClr val="hlink"/>
                </a:solidFill>
                <a:hlinkClick r:id="rId3"/>
              </a:rPr>
              <a:t>a-gyonyoru-irani-nok</a:t>
            </a:r>
            <a:r>
              <a:rPr lang="hu-HU" sz="1200" u="sng" dirty="0" smtClean="0">
                <a:solidFill>
                  <a:schemeClr val="hlink"/>
                </a:solidFill>
                <a:hlinkClick r:id="rId3"/>
              </a:rPr>
              <a:t>/</a:t>
            </a:r>
            <a:endParaRPr lang="hu-HU" sz="1200" u="sng" dirty="0" smtClean="0">
              <a:solidFill>
                <a:schemeClr val="hlink"/>
              </a:solidFill>
            </a:endParaRPr>
          </a:p>
          <a:p>
            <a:pPr marL="41275" lvl="0" indent="0" algn="r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hu-HU" sz="1200" dirty="0" smtClean="0"/>
          </a:p>
          <a:p>
            <a:pPr marL="41275" lvl="0" indent="0" algn="r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/>
          </a:p>
          <a:p>
            <a:pPr marL="41275" lvl="0" indent="0" algn="r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hu-HU" sz="1200" u="sng" dirty="0">
                <a:solidFill>
                  <a:schemeClr val="hlink"/>
                </a:solidFill>
                <a:hlinkClick r:id="rId4"/>
              </a:rPr>
              <a:t>http://mystealthyfreedom.net/en/</a:t>
            </a:r>
            <a:endParaRPr dirty="0"/>
          </a:p>
          <a:p>
            <a:pPr marL="342900" marR="0" lvl="0" indent="-225425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dirty="0"/>
          </a:p>
          <a:p>
            <a:pPr marL="342900" marR="0" lvl="0" indent="-225425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dirty="0">
              <a:uFill>
                <a:noFill/>
              </a:uFill>
              <a:hlinkClick r:id="rId3"/>
            </a:endParaRPr>
          </a:p>
          <a:p>
            <a:pPr marL="342900" marR="0" lvl="0" indent="-301625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5425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224" y="1124744"/>
            <a:ext cx="5786478" cy="360924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368900" y="5013176"/>
            <a:ext cx="8451572" cy="140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/>
              <a:t>Hatékony eszköz lehet olyan felületek létrehozása, ahol emberek megmutathatják magukat, a problémáikat, vagy éppen képekkel demonstrálhatnak. Iránban egy újságíró olyan felületet hozott </a:t>
            </a:r>
            <a:r>
              <a:rPr lang="hu-HU" sz="1800" dirty="0" smtClean="0"/>
              <a:t>létre</a:t>
            </a:r>
            <a:r>
              <a:rPr lang="hu-HU" sz="1800" dirty="0"/>
              <a:t>, ahol nők -- tabutörést elkövetve -- fejkendő nélküli önportrékat posztolhatnak. A mozgalom nagy sikere minden bizonnyal hozzájárult, hogy az ezért járó büntetést  nemrégiben Teheránban </a:t>
            </a:r>
            <a:r>
              <a:rPr lang="hu-HU" sz="1800" dirty="0" err="1" smtClean="0"/>
              <a:t>fel-függesztették</a:t>
            </a:r>
            <a:r>
              <a:rPr lang="hu-HU" dirty="0"/>
              <a:t>. 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u-HU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néha elég egy felület... </a:t>
            </a:r>
            <a:endParaRPr sz="3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Shape 2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4470" y="1166013"/>
            <a:ext cx="7950900" cy="45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179512" y="6037710"/>
            <a:ext cx="81156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.</a:t>
            </a:r>
            <a:r>
              <a:rPr lang="hu-HU" sz="1800" dirty="0"/>
              <a:t>..hogy a terméketlen zsörtölődést cselekvéssé váltsuk. A ‘kórházi koszt’ felületen tömegével posztolják az emberek a kórházi ételek kritikáját. </a:t>
            </a:r>
            <a:endParaRPr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hu-HU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szervezeti feltételek egy működő képi stratégiához</a:t>
            </a:r>
            <a:endParaRPr sz="3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hu-HU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képkészítés </a:t>
            </a:r>
            <a:r>
              <a:rPr lang="hu-H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folyamatossá tétele: hogyan készülnek képek a munkátokról? Ki készíti? Hová kerül?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Hogyan készülnek képek a problémákról, amiket megoldani akartok?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Hogyan készülnek képek azokról, akiket segítetek/képviseltek?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Vannak-e olyan programelemek, ahol folyamatosan készülnek képek?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u-HU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képi fordulat</a:t>
            </a:r>
            <a:endParaRPr sz="3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500" b="0" i="0" u="none" strike="noStrike" cap="none" dirty="0">
                <a:solidFill>
                  <a:schemeClr val="dk1"/>
                </a:solidFill>
                <a:sym typeface="Calibri"/>
              </a:rPr>
              <a:t>A világon az elmúlt évtizedekben lezajlott egy vizuális </a:t>
            </a:r>
            <a:r>
              <a:rPr lang="hu-HU" sz="2500" b="0" i="0" u="none" strike="noStrike" cap="none" dirty="0" smtClean="0">
                <a:solidFill>
                  <a:schemeClr val="dk1"/>
                </a:solidFill>
                <a:sym typeface="Calibri"/>
              </a:rPr>
              <a:t>fordulat:</a:t>
            </a:r>
            <a:endParaRPr sz="2500" dirty="0"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 panose="020B0604020202020204" pitchFamily="34" charset="0"/>
              <a:buChar char="•"/>
            </a:pPr>
            <a:r>
              <a:rPr lang="hu-HU" sz="2500" b="0" i="0" u="none" strike="noStrike" cap="none" dirty="0" smtClean="0">
                <a:solidFill>
                  <a:schemeClr val="dk1"/>
                </a:solidFill>
                <a:sym typeface="Calibri"/>
              </a:rPr>
              <a:t>jóval </a:t>
            </a:r>
            <a:r>
              <a:rPr lang="hu-HU" sz="2500" b="0" i="0" u="none" strike="noStrike" cap="none" dirty="0">
                <a:solidFill>
                  <a:schemeClr val="dk1"/>
                </a:solidFill>
                <a:sym typeface="Calibri"/>
              </a:rPr>
              <a:t>több képet fogyasztunk, mint korábban</a:t>
            </a:r>
            <a:r>
              <a:rPr lang="hu-HU" sz="2500" dirty="0"/>
              <a:t>;</a:t>
            </a:r>
            <a:endParaRPr sz="2500" dirty="0"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 panose="020B0604020202020204" pitchFamily="34" charset="0"/>
              <a:buChar char="•"/>
            </a:pPr>
            <a:r>
              <a:rPr lang="hu-HU" sz="2500" b="0" i="0" u="none" strike="noStrike" cap="none" dirty="0" smtClean="0">
                <a:solidFill>
                  <a:schemeClr val="dk1"/>
                </a:solidFill>
                <a:sym typeface="Calibri"/>
              </a:rPr>
              <a:t>ezt </a:t>
            </a:r>
            <a:r>
              <a:rPr lang="hu-HU" sz="2500" b="0" i="0" u="none" strike="noStrike" cap="none" dirty="0">
                <a:solidFill>
                  <a:schemeClr val="dk1"/>
                </a:solidFill>
                <a:sym typeface="Calibri"/>
              </a:rPr>
              <a:t>igazolja a mindennapi tapasztalat </a:t>
            </a:r>
            <a:r>
              <a:rPr lang="hu-HU" sz="2500" dirty="0"/>
              <a:t>is: például </a:t>
            </a:r>
            <a:r>
              <a:rPr lang="hu-HU" sz="2500" b="0" i="0" u="none" strike="noStrike" cap="none" dirty="0">
                <a:solidFill>
                  <a:schemeClr val="dk1"/>
                </a:solidFill>
                <a:sym typeface="Calibri"/>
              </a:rPr>
              <a:t>milyen esélye vannak egy kép nélküli </a:t>
            </a:r>
            <a:r>
              <a:rPr lang="hu-HU" sz="2500" b="0" i="0" u="none" strike="noStrike" cap="none" dirty="0" err="1">
                <a:solidFill>
                  <a:schemeClr val="dk1"/>
                </a:solidFill>
                <a:sym typeface="Calibri"/>
              </a:rPr>
              <a:t>facebook</a:t>
            </a:r>
            <a:r>
              <a:rPr lang="hu-HU" sz="2500" b="0" i="0" u="none" strike="noStrike" cap="none" dirty="0">
                <a:solidFill>
                  <a:schemeClr val="dk1"/>
                </a:solidFill>
                <a:sym typeface="Calibri"/>
              </a:rPr>
              <a:t> poszt terjedésének egy jól megválasztott képpel útnak indított poszttal szemben;</a:t>
            </a:r>
            <a:endParaRPr sz="2500" dirty="0"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 panose="020B0604020202020204" pitchFamily="34" charset="0"/>
              <a:buChar char="•"/>
            </a:pPr>
            <a:r>
              <a:rPr lang="hu-HU" sz="2500" b="0" i="0" u="none" strike="noStrike" cap="none" dirty="0" smtClean="0">
                <a:solidFill>
                  <a:schemeClr val="dk1"/>
                </a:solidFill>
                <a:sym typeface="Calibri"/>
              </a:rPr>
              <a:t>a </a:t>
            </a:r>
            <a:r>
              <a:rPr lang="hu-HU" sz="2500" b="0" i="0" u="none" strike="noStrike" cap="none" dirty="0">
                <a:solidFill>
                  <a:schemeClr val="dk1"/>
                </a:solidFill>
                <a:sym typeface="Calibri"/>
              </a:rPr>
              <a:t>kognitív tudományok eredményei: „minden, amit tudunk, fizikai példával szemléltetve van az agyunkban”.  </a:t>
            </a:r>
            <a:r>
              <a:rPr lang="hu-HU" sz="2500" dirty="0"/>
              <a:t>(</a:t>
            </a:r>
            <a:r>
              <a:rPr lang="hu-HU" sz="2500" dirty="0" err="1"/>
              <a:t>L</a:t>
            </a:r>
            <a:r>
              <a:rPr lang="hu-HU" sz="2500" b="0" i="0" u="none" strike="noStrike" cap="none" dirty="0" err="1">
                <a:solidFill>
                  <a:schemeClr val="dk1"/>
                </a:solidFill>
                <a:sym typeface="Calibri"/>
              </a:rPr>
              <a:t>akoff</a:t>
            </a:r>
            <a:r>
              <a:rPr lang="hu-HU" sz="2500" b="0" i="0" u="none" strike="noStrike" cap="none" dirty="0">
                <a:solidFill>
                  <a:schemeClr val="dk1"/>
                </a:solidFill>
                <a:sym typeface="Calibri"/>
              </a:rPr>
              <a:t>: </a:t>
            </a:r>
            <a:r>
              <a:rPr lang="hu-HU" sz="2500" dirty="0"/>
              <a:t>Ne gondolj az </a:t>
            </a:r>
            <a:r>
              <a:rPr lang="hu-HU" sz="2500" dirty="0" smtClean="0"/>
              <a:t>elefántra, </a:t>
            </a:r>
            <a:r>
              <a:rPr lang="hu-HU" sz="2500" dirty="0"/>
              <a:t>Napvilág kiadó, </a:t>
            </a:r>
            <a:r>
              <a:rPr lang="hu-HU" sz="2500" b="0" i="0" u="none" strike="noStrike" cap="none" dirty="0">
                <a:solidFill>
                  <a:schemeClr val="dk1"/>
                </a:solidFill>
                <a:sym typeface="Calibri"/>
              </a:rPr>
              <a:t> 83. o. ) </a:t>
            </a:r>
            <a:endParaRPr sz="2500" dirty="0"/>
          </a:p>
          <a:p>
            <a:pPr marL="53086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 panose="020B0604020202020204" pitchFamily="34" charset="0"/>
              <a:buChar char="•"/>
            </a:pPr>
            <a:endParaRPr sz="25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u-HU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képek: néhány tanács a szervezet képi bemutatásához</a:t>
            </a:r>
            <a:endParaRPr sz="3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107504" y="1600200"/>
            <a:ext cx="8928992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03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hu-HU" sz="2500" b="0" i="0" u="none" strike="noStrike" cap="none" dirty="0">
                <a:solidFill>
                  <a:schemeClr val="dk1"/>
                </a:solidFill>
                <a:sym typeface="Calibri"/>
              </a:rPr>
              <a:t>Olyat mutass, hogy a nézőnek legyen kedve benne/veletek lenni!</a:t>
            </a:r>
            <a:endParaRPr sz="2500" dirty="0"/>
          </a:p>
          <a:p>
            <a:pPr marL="342900" marR="0" lvl="0" indent="-3403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hu-HU" sz="2500" b="0" i="0" u="none" strike="noStrike" cap="none" dirty="0">
                <a:solidFill>
                  <a:schemeClr val="dk1"/>
                </a:solidFill>
                <a:sym typeface="Calibri"/>
              </a:rPr>
              <a:t>Mosolyt!</a:t>
            </a:r>
            <a:endParaRPr sz="2500" dirty="0"/>
          </a:p>
          <a:p>
            <a:pPr marL="342900" marR="0" lvl="0" indent="-3403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hu-HU" sz="2500" b="0" i="0" u="none" strike="noStrike" cap="none" dirty="0">
                <a:solidFill>
                  <a:schemeClr val="dk1"/>
                </a:solidFill>
                <a:sym typeface="Calibri"/>
              </a:rPr>
              <a:t>A távolság alapesetben elidegenít. A sokaság olyan, amiért az arcokról lemondunk. A </a:t>
            </a:r>
            <a:r>
              <a:rPr lang="hu-HU" sz="2500" b="0" i="0" u="none" strike="noStrike" cap="none" dirty="0" err="1">
                <a:solidFill>
                  <a:schemeClr val="dk1"/>
                </a:solidFill>
                <a:sym typeface="Calibri"/>
              </a:rPr>
              <a:t>féltávoli</a:t>
            </a:r>
            <a:r>
              <a:rPr lang="hu-HU" sz="2500" b="0" i="0" u="none" strike="noStrike" cap="none" dirty="0">
                <a:solidFill>
                  <a:schemeClr val="dk1"/>
                </a:solidFill>
                <a:sym typeface="Calibri"/>
              </a:rPr>
              <a:t>, kevés embert mutató képeknek rossz a képkivágásuk.</a:t>
            </a:r>
            <a:endParaRPr sz="2500" dirty="0"/>
          </a:p>
          <a:p>
            <a:pPr marL="342900" marR="0" lvl="0" indent="-3403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hu-HU" sz="2500" b="0" i="0" u="none" strike="noStrike" cap="none" dirty="0">
                <a:solidFill>
                  <a:schemeClr val="dk1"/>
                </a:solidFill>
                <a:sym typeface="Calibri"/>
              </a:rPr>
              <a:t>Mitől válik ki a zajból? Mitől más, mint az unalomig ismert többi kép? </a:t>
            </a:r>
            <a:endParaRPr sz="2500" dirty="0"/>
          </a:p>
          <a:p>
            <a:pPr marL="342900" marR="0" lvl="0" indent="-3403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hu-HU" sz="2500" b="0" i="0" u="none" strike="noStrike" cap="none" dirty="0">
                <a:solidFill>
                  <a:schemeClr val="dk1"/>
                </a:solidFill>
                <a:sym typeface="Calibri"/>
              </a:rPr>
              <a:t>A kép evidenciát, természetességet tükröz. Egyes csoportok integrációját természetessé teszi, ha együtt csinálnak valamit a többséggel.</a:t>
            </a:r>
            <a:endParaRPr sz="2500" dirty="0"/>
          </a:p>
          <a:p>
            <a:pPr marL="342900" marR="0" lvl="0" indent="-3403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hu-HU" sz="2500" b="0" i="0" u="none" strike="noStrike" cap="none" dirty="0">
                <a:solidFill>
                  <a:schemeClr val="dk1"/>
                </a:solidFill>
                <a:sym typeface="Calibri"/>
              </a:rPr>
              <a:t>Korlátlan számú képet készíthetsz, minél többet csinálsz, annál nagyobb az esély, hogy köztük lesz az a néhány kevés,  amit sokszor használnál.   </a:t>
            </a:r>
            <a:endParaRPr sz="2500" dirty="0"/>
          </a:p>
          <a:p>
            <a:pPr marL="342900" marR="0" lvl="0" indent="-3403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hu-HU" sz="2500" b="0" i="0" u="none" strike="noStrike" cap="none" dirty="0">
                <a:solidFill>
                  <a:schemeClr val="dk1"/>
                </a:solidFill>
                <a:sym typeface="Calibri"/>
              </a:rPr>
              <a:t>Nézz rá kívülről is: te eltöltenél 15 másodpercet ennek a képnek a megnézésével? </a:t>
            </a:r>
            <a:endParaRPr sz="25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u-HU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néhány film az elrugaszkodáshoz </a:t>
            </a:r>
            <a:endParaRPr sz="3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hu-HU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érzelmek </a:t>
            </a:r>
            <a:r>
              <a:rPr lang="hu-HU" sz="25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https://www.youtube.com/watch?v=MzRke3G2rZg</a:t>
            </a:r>
            <a:endParaRPr sz="2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hu-HU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mentők </a:t>
            </a:r>
            <a:r>
              <a:rPr lang="hu-HU" sz="25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https://www.youtube.com/watch?v=CMstTrW4kmc</a:t>
            </a:r>
            <a:endParaRPr sz="2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hu-HU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segítettek </a:t>
            </a:r>
            <a:r>
              <a:rPr lang="hu-HU" sz="25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https://www.youtube.com/watch?v=o-Fpsw_yYPg</a:t>
            </a:r>
            <a:endParaRPr sz="2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hu-HU" sz="25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kategorizáció</a:t>
            </a:r>
            <a:r>
              <a:rPr lang="hu-HU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hu-HU" sz="25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https://www.youtube.com/watch?v=jD8tjhVO1Tc</a:t>
            </a:r>
            <a:endParaRPr sz="2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hu-HU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előítéletek: </a:t>
            </a:r>
            <a:r>
              <a:rPr lang="hu-HU" sz="25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https://444.hu/2017/10/25/az-eloiteletek-ellen-mutatott-be-kampanyfilmet-a-hosoktere-kezdemenyezes</a:t>
            </a:r>
            <a:endParaRPr sz="2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Calibri"/>
              <a:buNone/>
            </a:pPr>
            <a:r>
              <a:rPr lang="hu-HU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néhány leváltandó dogma1: sokkolás </a:t>
            </a:r>
            <a:endParaRPr sz="3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u-HU" dirty="0"/>
              <a:t>A</a:t>
            </a:r>
            <a:r>
              <a:rPr lang="hu-H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vizuális sokkolás nem célravezető, hanem csömörhöz vezet. A hatás egyre rövidebb tartó, és sokakban éppen az elfordulást hívja elő. Vagy ami még rosszabb: idővel hozzászokunk pl. az erőszak képeihez.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Clr>
                <a:srgbClr val="FF0000"/>
              </a:buClr>
            </a:pPr>
            <a:r>
              <a:rPr lang="hu-HU" sz="3600" b="1" dirty="0">
                <a:solidFill>
                  <a:srgbClr val="FF0000"/>
                </a:solidFill>
              </a:rPr>
              <a:t>néhány leváltandó dogma</a:t>
            </a:r>
            <a:r>
              <a:rPr lang="hu-HU" sz="3600" b="1" i="0" u="none" strike="noStrike" cap="none" dirty="0" smtClean="0">
                <a:solidFill>
                  <a:srgbClr val="FF0000"/>
                </a:solidFill>
                <a:sym typeface="Calibri"/>
              </a:rPr>
              <a:t>2</a:t>
            </a:r>
            <a:r>
              <a:rPr lang="hu-HU" sz="3600" b="1" i="0" u="none" strike="noStrike" cap="none" dirty="0">
                <a:solidFill>
                  <a:srgbClr val="FF0000"/>
                </a:solidFill>
                <a:sym typeface="Calibri"/>
              </a:rPr>
              <a:t>: dramatizálás</a:t>
            </a:r>
            <a:endParaRPr sz="3600" b="1" i="0" u="none" strike="noStrike" cap="none" dirty="0">
              <a:solidFill>
                <a:srgbClr val="FF0000"/>
              </a:solidFill>
              <a:sym typeface="Calibri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u-HU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dramatizálás nem biztos, hogy hatékony. Különösen olyan kérdésekben, mint például a szegénység. A nagyon drámai szegénységkép hamar felveti az elhanyagolás, beletörődés, igénytelenség lehetséges motívumait. Éppen a dramatizált bemutatások indítják be azokat az értelmezéseket, amelyek a szereplők saját felelősségét vetik fel. </a:t>
            </a:r>
            <a:r>
              <a:rPr lang="hu-HU" sz="25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http://kisebbsegkutato.tk.mta.hu/uploads/files/olvasoszoba/intezetikiadvanyok/Csak_masban.pdf</a:t>
            </a:r>
            <a:endParaRPr sz="2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Clr>
                <a:srgbClr val="FF0000"/>
              </a:buClr>
            </a:pPr>
            <a:r>
              <a:rPr lang="hu-HU" sz="3600" b="1" dirty="0">
                <a:solidFill>
                  <a:srgbClr val="FF0000"/>
                </a:solidFill>
              </a:rPr>
              <a:t>néhány leváltandó dogma</a:t>
            </a:r>
            <a:r>
              <a:rPr lang="hu-HU" sz="3600" b="1" i="0" u="none" strike="noStrike" cap="none" dirty="0" smtClean="0">
                <a:solidFill>
                  <a:srgbClr val="FF0000"/>
                </a:solidFill>
                <a:sym typeface="Calibri"/>
              </a:rPr>
              <a:t>3</a:t>
            </a:r>
            <a:r>
              <a:rPr lang="hu-HU" sz="3600" b="1" i="0" u="none" strike="noStrike" cap="none" dirty="0">
                <a:solidFill>
                  <a:srgbClr val="FF0000"/>
                </a:solidFill>
                <a:sym typeface="Calibri"/>
              </a:rPr>
              <a:t>: „cukiság”</a:t>
            </a:r>
            <a:endParaRPr sz="3600" b="1" i="0" u="none" strike="noStrike" cap="none" dirty="0">
              <a:solidFill>
                <a:srgbClr val="FF0000"/>
              </a:solidFill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899592" y="1844824"/>
            <a:ext cx="77292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</a:t>
            </a:r>
            <a:r>
              <a:rPr lang="hu-H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„cuki képek” nem mindent visznek, hanem gyorsan kopnak.</a:t>
            </a:r>
            <a:endParaRPr dirty="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u-HU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kreativitás</a:t>
            </a:r>
            <a:endParaRPr sz="3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hu-HU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igazán ikonikus képek nemegyszer éppen meghökkentő mivoltukkal, vagy azzal tudnak hatni, hogy kivezetnek a hétköznapi rutinokból. Ezzel operálnak például a megfordító, </a:t>
            </a:r>
            <a:r>
              <a:rPr lang="hu-HU" sz="2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kereszt-kategorizációs</a:t>
            </a:r>
            <a:r>
              <a:rPr lang="hu-HU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vagy a sztereotípiáinkat mozgósító, majd ezekre reflektáló kísérletek. ennek egyik erős vizuális példája: </a:t>
            </a:r>
            <a:r>
              <a:rPr lang="hu-HU" sz="25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https://nytlive.nytimes.com/womenintheworld/2017/05/18/photos-featuring-racial-role-reversals-of-american-women-spark-strong-reactions-online</a:t>
            </a:r>
            <a:r>
              <a:rPr lang="hu-HU" sz="1942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/</a:t>
            </a:r>
            <a:endParaRPr lang="hu-HU" sz="1942" b="0" i="0" u="sng" strike="noStrike" cap="none" dirty="0" smtClean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1942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•"/>
            </a:pPr>
            <a:r>
              <a:rPr lang="hu-HU" sz="2200" dirty="0"/>
              <a:t>P</a:t>
            </a:r>
            <a:r>
              <a:rPr lang="hu-HU" sz="2200" b="0" i="0" u="none" strike="noStrike" cap="none" dirty="0">
                <a:solidFill>
                  <a:schemeClr val="dk1"/>
                </a:solidFill>
                <a:sym typeface="Calibri"/>
              </a:rPr>
              <a:t>l. Joel </a:t>
            </a:r>
            <a:r>
              <a:rPr lang="hu-HU" sz="2200" b="0" i="0" u="none" strike="noStrike" cap="none" dirty="0" err="1">
                <a:solidFill>
                  <a:schemeClr val="dk1"/>
                </a:solidFill>
                <a:sym typeface="Calibri"/>
              </a:rPr>
              <a:t>Parés</a:t>
            </a:r>
            <a:r>
              <a:rPr lang="hu-HU" sz="2200" b="0" i="0" u="none" strike="noStrike" cap="none" dirty="0">
                <a:solidFill>
                  <a:schemeClr val="dk1"/>
                </a:solidFill>
                <a:sym typeface="Calibri"/>
              </a:rPr>
              <a:t> projektje, a </a:t>
            </a:r>
            <a:r>
              <a:rPr lang="hu-HU" sz="2200" b="0" i="0" u="none" strike="noStrike" cap="none" dirty="0" err="1">
                <a:solidFill>
                  <a:schemeClr val="dk1"/>
                </a:solidFill>
                <a:sym typeface="Calibri"/>
              </a:rPr>
              <a:t>Judging</a:t>
            </a:r>
            <a:r>
              <a:rPr lang="hu-HU" sz="2200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hu-HU" sz="2200" b="0" i="0" u="none" strike="noStrike" cap="none" dirty="0" err="1">
                <a:solidFill>
                  <a:schemeClr val="dk1"/>
                </a:solidFill>
                <a:sym typeface="Calibri"/>
              </a:rPr>
              <a:t>America</a:t>
            </a:r>
            <a:r>
              <a:rPr lang="hu-HU" sz="2200" b="0" i="0" u="none" strike="noStrike" cap="none" dirty="0">
                <a:solidFill>
                  <a:schemeClr val="dk1"/>
                </a:solidFill>
                <a:sym typeface="Calibri"/>
              </a:rPr>
              <a:t>, (</a:t>
            </a:r>
            <a:r>
              <a:rPr lang="hu-HU" sz="2200" b="0" i="0" u="sng" strike="noStrike" cap="none" dirty="0">
                <a:solidFill>
                  <a:schemeClr val="hlink"/>
                </a:solidFill>
                <a:sym typeface="Calibri"/>
                <a:hlinkClick r:id="rId4"/>
              </a:rPr>
              <a:t>http://www.joelpares.com/judging-america-1/</a:t>
            </a:r>
            <a:r>
              <a:rPr lang="hu-HU" sz="2200" b="0" i="0" u="none" strike="noStrike" cap="none" dirty="0">
                <a:solidFill>
                  <a:schemeClr val="dk1"/>
                </a:solidFill>
                <a:sym typeface="Calibri"/>
              </a:rPr>
              <a:t>), vagy ennek magyarországi adaptációja: </a:t>
            </a:r>
            <a:r>
              <a:rPr lang="hu-HU" sz="2200" b="0" i="0" u="sng" strike="noStrike" cap="none" dirty="0">
                <a:solidFill>
                  <a:schemeClr val="hlink"/>
                </a:solidFill>
                <a:sym typeface="Calibri"/>
                <a:hlinkClick r:id="rId5"/>
              </a:rPr>
              <a:t>http://gallery8.org/hu/</a:t>
            </a:r>
            <a:r>
              <a:rPr lang="hu-HU" sz="2200" b="0" i="0" u="sng" strike="noStrike" cap="none" dirty="0" err="1">
                <a:solidFill>
                  <a:schemeClr val="hlink"/>
                </a:solidFill>
                <a:sym typeface="Calibri"/>
                <a:hlinkClick r:id="rId5"/>
              </a:rPr>
              <a:t>news</a:t>
            </a:r>
            <a:r>
              <a:rPr lang="hu-HU" sz="2200" b="0" i="0" u="sng" strike="noStrike" cap="none" dirty="0">
                <a:solidFill>
                  <a:schemeClr val="hlink"/>
                </a:solidFill>
                <a:sym typeface="Calibri"/>
                <a:hlinkClick r:id="rId5"/>
              </a:rPr>
              <a:t>/2/73/</a:t>
            </a:r>
            <a:r>
              <a:rPr lang="hu-HU" sz="2200" b="0" i="0" u="sng" strike="noStrike" cap="none" dirty="0" err="1">
                <a:solidFill>
                  <a:schemeClr val="hlink"/>
                </a:solidFill>
                <a:sym typeface="Calibri"/>
                <a:hlinkClick r:id="rId5"/>
              </a:rPr>
              <a:t>a-roma-test-politikaja-i-nincs-artatlan-kep</a:t>
            </a:r>
            <a:endParaRPr sz="22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u-HU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lehetséges célok</a:t>
            </a:r>
            <a:endParaRPr sz="3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u-HU" b="0" i="1" u="none" strike="noStrike" cap="none" dirty="0">
                <a:solidFill>
                  <a:schemeClr val="dk1"/>
                </a:solidFill>
                <a:sym typeface="Calibri"/>
              </a:rPr>
              <a:t>láthatóvá tenni</a:t>
            </a:r>
            <a:r>
              <a:rPr lang="hu-HU" b="0" i="0" u="none" strike="noStrike" cap="none" dirty="0">
                <a:solidFill>
                  <a:schemeClr val="dk1"/>
                </a:solidFill>
                <a:sym typeface="Calibri"/>
              </a:rPr>
              <a:t>, nem illusztrálni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u-HU" b="0" i="0" u="none" strike="noStrike" cap="none" dirty="0">
                <a:solidFill>
                  <a:schemeClr val="dk1"/>
                </a:solidFill>
                <a:sym typeface="Calibri"/>
              </a:rPr>
              <a:t>a láthatóság, mint </a:t>
            </a:r>
            <a:r>
              <a:rPr lang="hu-HU" b="0" i="1" u="none" strike="noStrike" cap="none" dirty="0">
                <a:solidFill>
                  <a:schemeClr val="dk1"/>
                </a:solidFill>
                <a:sym typeface="Calibri"/>
              </a:rPr>
              <a:t>kontroll</a:t>
            </a:r>
            <a:r>
              <a:rPr lang="hu-HU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hu-HU" b="0" i="0" u="sng" strike="noStrike" cap="none" dirty="0">
                <a:solidFill>
                  <a:schemeClr val="hlink"/>
                </a:solidFill>
                <a:sym typeface="Calibri"/>
                <a:hlinkClick r:id="rId3"/>
              </a:rPr>
              <a:t>https://www.facebook.com/ajplusenglish/videos/1042717822536391/</a:t>
            </a:r>
            <a:endParaRPr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u-HU" b="0" i="0" u="none" strike="noStrike" cap="none" dirty="0">
                <a:solidFill>
                  <a:schemeClr val="dk1"/>
                </a:solidFill>
                <a:sym typeface="Calibri"/>
              </a:rPr>
              <a:t>tartalmak, képek folyamatos készítését </a:t>
            </a:r>
            <a:r>
              <a:rPr lang="hu-HU" b="0" i="1" u="none" strike="noStrike" cap="none" dirty="0">
                <a:solidFill>
                  <a:schemeClr val="dk1"/>
                </a:solidFill>
                <a:sym typeface="Calibri"/>
              </a:rPr>
              <a:t>stimulálni</a:t>
            </a:r>
            <a:r>
              <a:rPr lang="hu-HU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u-HU" b="0" i="1" u="none" strike="noStrike" cap="none" dirty="0">
                <a:solidFill>
                  <a:schemeClr val="dk1"/>
                </a:solidFill>
                <a:sym typeface="Calibri"/>
              </a:rPr>
              <a:t>cselekvésre/csatlakozásra ösztönözni 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b="0" i="1" u="none" strike="noStrike" cap="none" dirty="0">
                <a:solidFill>
                  <a:schemeClr val="dk1"/>
                </a:solidFill>
                <a:sym typeface="Calibri"/>
              </a:rPr>
              <a:t>	(pl. </a:t>
            </a:r>
            <a:r>
              <a:rPr lang="hu-HU" b="0" i="1" u="sng" strike="noStrike" cap="none" dirty="0">
                <a:solidFill>
                  <a:schemeClr val="hlink"/>
                </a:solidFill>
                <a:sym typeface="Calibri"/>
                <a:hlinkClick r:id="rId4"/>
              </a:rPr>
              <a:t>http://korhazikoszt.tumblr.com/</a:t>
            </a:r>
            <a:r>
              <a:rPr lang="hu-HU" b="0" i="1" u="none" strike="noStrike" cap="none" dirty="0">
                <a:solidFill>
                  <a:schemeClr val="dk1"/>
                </a:solidFill>
                <a:sym typeface="Calibri"/>
              </a:rPr>
              <a:t>)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Calibri"/>
              <a:buNone/>
            </a:pPr>
            <a:r>
              <a:rPr lang="hu-HU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vizuális stratégia: mit szeretnénk megmutatni? </a:t>
            </a:r>
            <a:endParaRPr sz="3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67544" y="191683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225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u-HU" sz="2500" b="0" i="0" u="none" strike="noStrike" cap="none" dirty="0">
                <a:solidFill>
                  <a:schemeClr val="dk1"/>
                </a:solidFill>
                <a:sym typeface="Calibri"/>
              </a:rPr>
              <a:t>Egy tudatos, és átgondolt képstratégia a kommunikációs tervezés elengedhetetlen része. Ha „minden, amit tudunk, fizikai példával szemléltetve van az agyunkban”, akkor a </a:t>
            </a:r>
            <a:r>
              <a:rPr lang="hu-HU" sz="2500" b="0" i="1" u="none" strike="noStrike" cap="none" dirty="0">
                <a:solidFill>
                  <a:schemeClr val="dk1"/>
                </a:solidFill>
                <a:sym typeface="Calibri"/>
              </a:rPr>
              <a:t>cselekvés</a:t>
            </a:r>
            <a:r>
              <a:rPr lang="hu-HU" sz="2500" b="0" i="0" u="none" strike="noStrike" cap="none" dirty="0">
                <a:solidFill>
                  <a:schemeClr val="dk1"/>
                </a:solidFill>
                <a:sym typeface="Calibri"/>
              </a:rPr>
              <a:t> biztosan az a kép, ami másokat is mozgósíthat. Ha igazságtalannak és az erőfeszítéseinket is kikezdőnek látjuk, hogy pl. a hajléktalanság kapcsán rendre – az egyébként a hajléktalan emberek kisebbségét kitevő --, az aluljárókban, vagy a parkokban pihenő, nem egyszer az ápolatlanság jegyeit mutató emberek képei dominálják, érdemes azon dolgozni, (például riportok elkészültének elősegítésével), </a:t>
            </a:r>
            <a:r>
              <a:rPr lang="hu-HU" sz="2500" b="0" i="0" u="none" strike="noStrike" cap="none" dirty="0" smtClean="0">
                <a:solidFill>
                  <a:schemeClr val="dk1"/>
                </a:solidFill>
                <a:sym typeface="Calibri"/>
              </a:rPr>
              <a:t>megmutassuk mondjuk </a:t>
            </a:r>
            <a:r>
              <a:rPr lang="hu-HU" sz="2500" b="0" i="0" u="none" strike="noStrike" cap="none" dirty="0">
                <a:solidFill>
                  <a:schemeClr val="dk1"/>
                </a:solidFill>
                <a:sym typeface="Calibri"/>
              </a:rPr>
              <a:t>az erdőlakók hétköznapjait. </a:t>
            </a:r>
            <a:endParaRPr sz="2500" dirty="0"/>
          </a:p>
          <a:p>
            <a:pPr marL="342900" marR="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7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 descr="Képtalálat a következ&amp;odblac;re: „blaha ételosztás”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 descr="Képtalálat a következ&amp;odblac;re: „blaha ételosztás”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1455" y="1475475"/>
            <a:ext cx="9185455" cy="335756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673900" y="404664"/>
            <a:ext cx="7929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magáért beszél</a:t>
            </a:r>
            <a:endParaRPr sz="3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326911" y="5157192"/>
            <a:ext cx="84390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dirty="0"/>
              <a:t>A cselekvés gyakran maga is képelőállító aktus. Egy ételosztás, mint ez itt, a Blaha Lujza téren, összegyűjti és láthatóvá teszi a rászorulókat. Lehet azon vitatkozni, hogy van-e és mekkora a szegénység, de ez a kép magáért beszél. </a:t>
            </a:r>
            <a:endParaRPr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1009</Words>
  <Application>Microsoft Office PowerPoint</Application>
  <PresentationFormat>Diavetítés a képernyőre (4:3 oldalarány)</PresentationFormat>
  <Paragraphs>82</Paragraphs>
  <Slides>21</Slides>
  <Notes>21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vizuális tartalmak</vt:lpstr>
      <vt:lpstr>képi fordulat</vt:lpstr>
      <vt:lpstr>néhány leváltandó dogma1: sokkolás </vt:lpstr>
      <vt:lpstr>néhány leváltandó dogma2: dramatizálás</vt:lpstr>
      <vt:lpstr>néhány leváltandó dogma3: „cukiság”</vt:lpstr>
      <vt:lpstr>kreativitás</vt:lpstr>
      <vt:lpstr>lehetséges célok</vt:lpstr>
      <vt:lpstr>vizuális stratégia: mit szeretnénk megmutatni? </vt:lpstr>
      <vt:lpstr>PowerPoint bemutató</vt:lpstr>
      <vt:lpstr>PowerPoint bemutató</vt:lpstr>
      <vt:lpstr>PowerPoint bemutató</vt:lpstr>
      <vt:lpstr>PowerPoint bemutató</vt:lpstr>
      <vt:lpstr>PowerPoint bemutató</vt:lpstr>
      <vt:lpstr>reprezentációs küzdelem, egy példa:  </vt:lpstr>
      <vt:lpstr>példa2.: Google - roma ember </vt:lpstr>
      <vt:lpstr>Példa3.: ahol nem zajlik (éles) reprezentációs háború: google - Roma people</vt:lpstr>
      <vt:lpstr>az önmegmutatás elősegítése</vt:lpstr>
      <vt:lpstr>néha elég egy felület... </vt:lpstr>
      <vt:lpstr>szervezeti feltételek egy működő képi stratégiához</vt:lpstr>
      <vt:lpstr>képek: néhány tanács a szervezet képi bemutatásához</vt:lpstr>
      <vt:lpstr>néhány film az elrugaszkodáshoz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vizuális tartalmak</dc:title>
  <dc:creator>move</dc:creator>
  <cp:lastModifiedBy>move</cp:lastModifiedBy>
  <cp:revision>4</cp:revision>
  <dcterms:modified xsi:type="dcterms:W3CDTF">2018-03-08T12:40:04Z</dcterms:modified>
</cp:coreProperties>
</file>