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>
        <p:scale>
          <a:sx n="126" d="100"/>
          <a:sy n="126" d="100"/>
        </p:scale>
        <p:origin x="-366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02611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berniesanders/?hl=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1ubfm5g7n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tasz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rekt36.h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26C9ZaQoP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aksameta.blog.h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asz.hu/cimla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atortabor.hu/" TargetMode="External"/><Relationship Id="rId4" Type="http://schemas.openxmlformats.org/officeDocument/2006/relationships/hyperlink" Target="http://www.suhanj.h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390525" y="483518"/>
            <a:ext cx="8222100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lang="en" sz="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 A KÖZÖSSÉGI MÉDIA?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3920"/>
            <a:ext cx="9144001" cy="435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Facebook-algoritmus</a:t>
            </a:r>
            <a:endParaRPr dirty="0"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67544" y="987574"/>
            <a:ext cx="8222100" cy="328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sym typeface="Calibri"/>
              </a:rPr>
              <a:t>A facebook posztok nem jelennek meg mindenkinek, facebook algoritmus szabályozza (ez folyton változik). Ez titkos, de biztos számít benne a poszt: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2000" b="0" i="0" u="none" strike="noStrike" cap="none" dirty="0">
                <a:solidFill>
                  <a:srgbClr val="000000"/>
                </a:solidFill>
                <a:sym typeface="Calibri"/>
              </a:rPr>
              <a:t>típusa - sorrend megjelenési gyakoriság szempontjából:</a:t>
            </a:r>
            <a:endParaRPr sz="2000" b="0" i="0" u="none" strike="noStrike" cap="none" dirty="0">
              <a:solidFill>
                <a:srgbClr val="000000"/>
              </a:solidFill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lang="hu-HU" sz="1200" dirty="0">
                <a:solidFill>
                  <a:srgbClr val="000000"/>
                </a:solidFill>
              </a:rPr>
              <a:t>é</a:t>
            </a:r>
            <a:r>
              <a:rPr lang="en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lő 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videó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Facebookra feltöltött videó (yotube videó megosztása a 4. helyen álló linkkel egyenértékű)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lang="hu-HU" sz="1200" dirty="0">
                <a:solidFill>
                  <a:srgbClr val="000000"/>
                </a:solidFill>
              </a:rPr>
              <a:t>k</a:t>
            </a:r>
            <a:r>
              <a:rPr lang="en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épes 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poszt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lang="hu-HU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ink 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és szöveges poszt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hu-HU" sz="2000" b="0" i="0" u="none" strike="noStrike" cap="none" dirty="0" smtClean="0">
                <a:solidFill>
                  <a:srgbClr val="000000"/>
                </a:solidFill>
                <a:sym typeface="Calibri"/>
              </a:rPr>
              <a:t>k</a:t>
            </a:r>
            <a:r>
              <a:rPr lang="en" sz="2000" b="0" i="0" u="none" strike="noStrike" cap="none" dirty="0" smtClean="0">
                <a:solidFill>
                  <a:srgbClr val="000000"/>
                </a:solidFill>
                <a:sym typeface="Calibri"/>
              </a:rPr>
              <a:t>ora</a:t>
            </a:r>
            <a:r>
              <a:rPr lang="hu-HU" sz="2000" b="0" i="0" u="none" strike="noStrike" cap="none" dirty="0" smtClean="0">
                <a:solidFill>
                  <a:srgbClr val="000000"/>
                </a:solidFill>
                <a:sym typeface="Calibri"/>
              </a:rPr>
              <a:t> (mennyi ideje van fent)</a:t>
            </a:r>
            <a:endParaRPr sz="2000" b="0" i="0" u="none" strike="noStrike" cap="none" dirty="0">
              <a:solidFill>
                <a:srgbClr val="000000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2000" b="0" i="0" u="none" strike="noStrike" cap="none" dirty="0">
                <a:solidFill>
                  <a:srgbClr val="000000"/>
                </a:solidFill>
                <a:sym typeface="Calibri"/>
              </a:rPr>
              <a:t>a posztot kirakó személy és az oldal között lévő </a:t>
            </a:r>
            <a:r>
              <a:rPr lang="en" sz="2000" b="0" i="0" u="none" strike="noStrike" cap="none" dirty="0" smtClean="0">
                <a:solidFill>
                  <a:srgbClr val="000000"/>
                </a:solidFill>
                <a:sym typeface="Calibri"/>
              </a:rPr>
              <a:t>kapcsolat</a:t>
            </a:r>
            <a:r>
              <a:rPr lang="hu-HU" sz="2000" b="0" i="0" u="none" strike="noStrike" cap="none" dirty="0" smtClean="0">
                <a:solidFill>
                  <a:srgbClr val="000000"/>
                </a:solidFill>
                <a:sym typeface="Calibri"/>
              </a:rPr>
              <a:t> – pl.</a:t>
            </a:r>
            <a:r>
              <a:rPr lang="en" sz="2000" b="0" i="0" u="none" strike="noStrike" cap="none" dirty="0" smtClean="0">
                <a:solidFill>
                  <a:srgbClr val="000000"/>
                </a:solidFill>
                <a:sym typeface="Calibri"/>
              </a:rPr>
              <a:t>: </a:t>
            </a:r>
            <a:r>
              <a:rPr lang="en" sz="2000" b="0" i="0" u="none" strike="noStrike" cap="none" dirty="0">
                <a:solidFill>
                  <a:srgbClr val="000000"/>
                </a:solidFill>
                <a:sym typeface="Calibri"/>
              </a:rPr>
              <a:t>hányszor kattintottál, lájkoltál rá korábban és mikor, illetve milyen régen lájkoltad az oldalt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2000" b="0" i="0" u="none" strike="noStrike" cap="none" dirty="0">
                <a:solidFill>
                  <a:srgbClr val="000000"/>
                </a:solidFill>
                <a:sym typeface="Calibri"/>
              </a:rPr>
              <a:t>a poszton lévő lájkok </a:t>
            </a:r>
            <a:r>
              <a:rPr lang="en" sz="2000" b="0" i="0" u="none" strike="noStrike" cap="none" dirty="0" smtClean="0">
                <a:solidFill>
                  <a:srgbClr val="000000"/>
                </a:solidFill>
                <a:sym typeface="Calibri"/>
              </a:rPr>
              <a:t>száma</a:t>
            </a:r>
            <a:r>
              <a:rPr lang="hu-HU" sz="2000" b="0" i="0" u="none" strike="noStrike" cap="none" dirty="0" smtClean="0">
                <a:solidFill>
                  <a:srgbClr val="000000"/>
                </a:solidFill>
                <a:sym typeface="Calibri"/>
              </a:rPr>
              <a:t> - e</a:t>
            </a:r>
            <a:r>
              <a:rPr lang="en" sz="2000" b="0" i="0" u="none" strike="noStrike" cap="none" dirty="0" smtClean="0">
                <a:solidFill>
                  <a:srgbClr val="000000"/>
                </a:solidFill>
                <a:sym typeface="Calibri"/>
              </a:rPr>
              <a:t>szerint </a:t>
            </a:r>
            <a:r>
              <a:rPr lang="en" sz="2000" b="0" i="0" u="none" strike="noStrike" cap="none" dirty="0">
                <a:solidFill>
                  <a:srgbClr val="000000"/>
                </a:solidFill>
                <a:sym typeface="Calibri"/>
              </a:rPr>
              <a:t>minden poszt minden felhasználó oldalán kap egy pontszámot, és ez alapján </a:t>
            </a:r>
            <a:r>
              <a:rPr lang="en" sz="2000" b="0" i="0" u="none" strike="noStrike" cap="none" dirty="0" smtClean="0">
                <a:solidFill>
                  <a:srgbClr val="000000"/>
                </a:solidFill>
                <a:sym typeface="Calibri"/>
              </a:rPr>
              <a:t>határozza </a:t>
            </a:r>
            <a:r>
              <a:rPr lang="en" sz="2000" b="0" i="0" u="none" strike="noStrike" cap="none" dirty="0">
                <a:solidFill>
                  <a:srgbClr val="000000"/>
                </a:solidFill>
                <a:sym typeface="Calibri"/>
              </a:rPr>
              <a:t>meg a facebook, hogy a te faladon milyen sorrendben jelennek meg a dolgok.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259632" y="699542"/>
            <a:ext cx="7395000" cy="1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Facebook-algoritmus </a:t>
            </a:r>
            <a:r>
              <a:rPr lang="en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veszély</a:t>
            </a:r>
            <a:r>
              <a:rPr lang="hu-HU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hosszú </a:t>
            </a: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távon!</a:t>
            </a:r>
            <a:endParaRPr dirty="0"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 elmúlt időszakban a Facebook egyre lejjebb viszi oldalak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elérését 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(szlovák és szerb facebook teszt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hu-HU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Ezt poszthirdetéssel lehet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kikerülni 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(boosted post, vagy haladó beállítások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hu-HU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67544" y="41151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Facebook csoport</a:t>
            </a:r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67544" y="1275606"/>
            <a:ext cx="8222100" cy="30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Ez személyesebb kommunikáció. Meg lehet hívni emailcím alapján embereket, és folyamatosan lehet hozzáadni újakat. Az admin posztjairól mindenki kap értesítést, és az ismerősöd posztjairól is küld értesítést a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rendszer.</a:t>
            </a:r>
            <a:endParaRPr lang="hu-HU" sz="28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Közösségszervezé</a:t>
            </a:r>
            <a:r>
              <a:rPr lang="hu-HU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 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kiváló, de a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moderá</a:t>
            </a:r>
            <a:r>
              <a:rPr lang="hu-HU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lás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és a részvétel szabályait előre meg kell adni, és be kell tartani. Trollok nagyon könnyen tönkretehetik.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Facebook esemény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23528" y="1131590"/>
            <a:ext cx="8672100" cy="349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Csak akkor működik külsős eseményre, ha foglalkozol vele. </a:t>
            </a:r>
            <a:endParaRPr sz="28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000000"/>
                </a:solidFill>
                <a:sym typeface="Calibri"/>
              </a:rPr>
              <a:t>be van linkelve egy nagyobb elérésű helyre (pl.: újság)</a:t>
            </a:r>
            <a:endParaRPr sz="24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000000"/>
                </a:solidFill>
                <a:sym typeface="Calibri"/>
              </a:rPr>
              <a:t>hirdetések mutatnak rá, </a:t>
            </a:r>
            <a:endParaRPr sz="2400" b="0" i="0" u="none" strike="noStrike" cap="none" dirty="0">
              <a:solidFill>
                <a:srgbClr val="000000"/>
              </a:solidFill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000000"/>
                </a:solidFill>
                <a:sym typeface="Calibri"/>
              </a:rPr>
              <a:t>sokan meghívják rá az ismerőseiket,</a:t>
            </a:r>
            <a:endParaRPr sz="2400" b="0" i="0" u="none" strike="noStrike" cap="none" dirty="0">
              <a:solidFill>
                <a:srgbClr val="000000"/>
              </a:solidFill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000000"/>
                </a:solidFill>
                <a:sym typeface="Calibri"/>
              </a:rPr>
              <a:t>folyamatosan pörgetve van. </a:t>
            </a:r>
            <a:endParaRPr sz="2400" b="0" i="0" u="none" strike="noStrike" cap="none" dirty="0">
              <a:solidFill>
                <a:srgbClr val="000000"/>
              </a:solidFill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De ez sem működik offline hirdetés nélkül. Mindig sokkal kevesebben jönnek el, mint ahányan jeleznek. Érdemes akár privát üzenetben is foglalkozni azokkal, akik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jelezték</a:t>
            </a:r>
            <a:r>
              <a:rPr lang="hu-HU" sz="2800" b="0" i="0" u="none" strike="noStrike" cap="none" dirty="0" smtClean="0">
                <a:solidFill>
                  <a:srgbClr val="000000"/>
                </a:solidFill>
                <a:sym typeface="Calibri"/>
              </a:rPr>
              <a:t>, hogy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 eljönnek </a:t>
            </a: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vagy gondolkoznak rajta.</a:t>
            </a:r>
            <a:endParaRPr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67544" y="483518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Instagram</a:t>
            </a:r>
            <a:endParaRPr dirty="0"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71900" y="1491630"/>
            <a:ext cx="8492588" cy="313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Leginkább ismertségnövelésre alkalmas. Személyes, és leginkább vizuális, nagy platform. Itt senki sem olvas két mondatnál hosszabb szövegeket, vagy néz hosszú videókat, nem erre használják. Hirdetésre viszont nagyon jó.</a:t>
            </a:r>
            <a:b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</a:b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Például: </a:t>
            </a:r>
            <a:r>
              <a:rPr lang="en" sz="2800" b="0" i="0" u="sng" strike="noStrike" cap="none" dirty="0" smtClean="0">
                <a:solidFill>
                  <a:schemeClr val="hlink"/>
                </a:solidFill>
                <a:sym typeface="Calibri"/>
                <a:hlinkClick r:id="rId3"/>
              </a:rPr>
              <a:t>ttps</a:t>
            </a:r>
            <a:r>
              <a:rPr lang="en" sz="2800" b="0" i="0" u="sng" strike="noStrike" cap="none" dirty="0">
                <a:solidFill>
                  <a:schemeClr val="hlink"/>
                </a:solidFill>
                <a:sym typeface="Calibri"/>
                <a:hlinkClick r:id="rId3"/>
              </a:rPr>
              <a:t>://www.instagram.com/berniesanders/?</a:t>
            </a:r>
            <a:r>
              <a:rPr lang="en" sz="2800" b="0" i="0" u="sng" strike="noStrike" cap="none" dirty="0" smtClean="0">
                <a:solidFill>
                  <a:schemeClr val="hlink"/>
                </a:solidFill>
                <a:sym typeface="Calibri"/>
                <a:hlinkClick r:id="rId3"/>
              </a:rPr>
              <a:t>hl=en</a:t>
            </a:r>
            <a:endParaRPr lang="hu-HU" sz="2800" b="0" i="0" u="sng" strike="noStrike" cap="none" dirty="0" smtClean="0">
              <a:solidFill>
                <a:schemeClr val="hlink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Rövid fel</a:t>
            </a:r>
            <a:r>
              <a:rPr lang="hu-HU" sz="2800" b="0" i="0" u="none" strike="noStrike" cap="none" dirty="0" smtClean="0">
                <a:solidFill>
                  <a:srgbClr val="000000"/>
                </a:solidFill>
                <a:sym typeface="Calibri"/>
              </a:rPr>
              <a:t>i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ratok</a:t>
            </a: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, rövid videók,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infografika</a:t>
            </a:r>
            <a:r>
              <a:rPr lang="hu-HU" sz="2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71900" y="738724"/>
            <a:ext cx="8222100" cy="140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Mire használják az emberek a közösségi médiát?</a:t>
            </a:r>
            <a:endParaRPr dirty="0"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71900" y="2519275"/>
            <a:ext cx="8222100" cy="21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Kikapcsolódásra és szórakozásra. </a:t>
            </a: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Senki se azzal kel és fekszik ami a te munkád.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 flipH="1">
            <a:off x="467544" y="411510"/>
            <a:ext cx="8222100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3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kell adni nekik a szervezeted, az ügyed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71900" y="1563638"/>
            <a:ext cx="8222100" cy="30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Régebben a tudás és az információ, most a figyelem az, amiért versenyeznek a termékek.</a:t>
            </a:r>
            <a:endParaRPr sz="28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Ez azért van, mert egyre több információ ömlik ránk, egyre gyorsabban kell döntést hozni, egyre több opció közül, egyre gyorsabban. Így a figyelemfelh</a:t>
            </a:r>
            <a:r>
              <a:rPr lang="en" sz="2800" dirty="0">
                <a:solidFill>
                  <a:srgbClr val="000000"/>
                </a:solidFill>
              </a:rPr>
              <a:t>í</a:t>
            </a: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vó termék győz.</a:t>
            </a:r>
            <a:endParaRPr sz="28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67544" y="555526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hu-HU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Példa: </a:t>
            </a:r>
            <a:r>
              <a:rPr lang="en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Puzsér </a:t>
            </a: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Róbert</a:t>
            </a:r>
            <a:endParaRPr dirty="0"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71900" y="1563638"/>
            <a:ext cx="8222100" cy="30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buClr>
                <a:srgbClr val="000000"/>
              </a:buClr>
              <a:buNone/>
            </a:pPr>
            <a:r>
              <a:rPr lang="hu-HU" sz="2800" u="sng" dirty="0">
                <a:solidFill>
                  <a:schemeClr val="hlink"/>
                </a:solidFill>
                <a:hlinkClick r:id="rId3"/>
              </a:rPr>
              <a:t>https://www.youtube.com/watch?v=11ubfm5g7n0</a:t>
            </a:r>
            <a:endParaRPr lang="hu-HU" sz="28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hu-HU" sz="28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Üvöltözik</a:t>
            </a: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, érdekes témákat hoz fel, elüt a </a:t>
            </a:r>
            <a:r>
              <a:rPr lang="hu-HU" sz="2800" b="0" i="0" u="none" strike="noStrike" cap="none" dirty="0" err="1" smtClean="0">
                <a:solidFill>
                  <a:srgbClr val="000000"/>
                </a:solidFill>
                <a:sym typeface="Calibri"/>
              </a:rPr>
              <a:t>fősodortó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l</a:t>
            </a: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,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sz</a:t>
            </a:r>
            <a:r>
              <a:rPr lang="hu-HU" sz="2800" b="0" i="0" u="none" strike="noStrike" cap="none" dirty="0" smtClean="0">
                <a:solidFill>
                  <a:srgbClr val="000000"/>
                </a:solidFill>
                <a:sym typeface="Calibri"/>
              </a:rPr>
              <a:t>ó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kimondó</a:t>
            </a: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.</a:t>
            </a:r>
            <a:endParaRPr sz="2800" b="0" i="0" u="none" strike="noStrike" cap="none" dirty="0">
              <a:solidFill>
                <a:srgbClr val="000000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De </a:t>
            </a: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addig ameddig nem került be országos tévébe, nem lett nagy elérése, nem „lőtt ki”. </a:t>
            </a:r>
            <a:endParaRPr sz="2800" b="0" i="0" u="none" strike="noStrike" cap="none" dirty="0">
              <a:solidFill>
                <a:srgbClr val="000000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67544" y="627534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Nincs egy másodperced sem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71900" y="1491630"/>
            <a:ext cx="8222100" cy="313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felhasználók szórakozásból mennek fel ezekre a platformokra. Végigpörgetik a buszon, munkahelyen ameddig a főnök nem néz oda, lefekevés előtt. Egy pillanat alatt döntenek, kell-e nekik vagy sem a poszt.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Szöveg, kép, kiemelések, színek, emotikonok.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Fontos, hogy ne legyen szükség továbbkattintásra, ne rejts dolgokat több kattintás mögé, a kattintás az internet legdrágább dolga.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71900" y="1203598"/>
            <a:ext cx="8222100" cy="3425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40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Olyan kommunikációs platformok, amelyek lehetőséget biztosítanak közösségeknek vagy személyeknek, hogy tartalmakat osszanak meg másokkal.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0" y="339502"/>
            <a:ext cx="91440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Fontos a személyesség, egyediség, aktualitás is</a:t>
            </a:r>
            <a:endParaRPr dirty="0"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71900" y="1347614"/>
            <a:ext cx="8222100" cy="328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Minél több a vizualitás, annál fontosabb a személyesség. </a:t>
            </a:r>
            <a:r>
              <a:rPr lang="hu-HU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logplatformok</a:t>
            </a:r>
            <a:r>
              <a:rPr lang="hu-HU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hu-HU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acebook</a:t>
            </a:r>
            <a:r>
              <a:rPr lang="hu-HU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hu-HU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200" dirty="0">
                <a:solidFill>
                  <a:srgbClr val="000000"/>
                </a:solidFill>
              </a:rPr>
              <a:t>Y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outube</a:t>
            </a:r>
            <a:r>
              <a:rPr lang="hu-HU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hu-HU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200" dirty="0">
                <a:solidFill>
                  <a:srgbClr val="000000"/>
                </a:solidFill>
              </a:rPr>
              <a:t>I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nstagram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Nem arctalan szervezet, hanem mindennapi emberek gyülekezete, akik mindennapi problémákra próbálnak választ adni, méghozzá a 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felhasználóéra.</a:t>
            </a:r>
            <a:endParaRPr lang="hu-HU" sz="2200" dirty="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 </a:t>
            </a:r>
            <a:r>
              <a:rPr lang="en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tucat linkeket osszatok meg, találjátok 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hu-HU" sz="2200" dirty="0" smtClean="0">
                <a:solidFill>
                  <a:srgbClr val="000000"/>
                </a:solidFill>
              </a:rPr>
              <a:t>, hogy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 kik vagytok, és ezt hogyan jelzitek a követőknek.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Vannak kikerülhetetlen témák a közéletben, a ha profilotokba vág, reagáljatok, osszátok meg a gondolataitokat. </a:t>
            </a: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 régi tartalmakat vegyetek elő, hanem gyártsatok újakat.</a:t>
            </a: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67544" y="339502"/>
            <a:ext cx="8222100" cy="20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Gyűjts követőket!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Lájk</a:t>
            </a:r>
            <a:r>
              <a:rPr lang="hu-HU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u-HU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lájkot 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szül!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ehhez foglalkozni kell vele, tudatosnak és rendszeresnek kell lenni!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71900" y="267495"/>
            <a:ext cx="82221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Legyen stratégiád, tervezz kampányt</a:t>
            </a: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71900" y="1059582"/>
            <a:ext cx="8420580" cy="356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A közösségi médiát akkor tudod jól használni, ha része a teljes szervezetnek. Nem akkor sikeres a közösségi média használatod, ha nagy az elérés, hanem ha 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erőforrásokat </a:t>
            </a: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tudsz begyűjteni, pénzt, aktivistákat, kapcsolatokat.</a:t>
            </a:r>
            <a:endParaRPr sz="2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Tervezd meg, milyen közösségi médiát használsz, és mire. Milyen célod van vele, és az hogyan illeszkedik a szervezeted stratégiájába.</a:t>
            </a:r>
            <a:b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</a:b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Milyen típusú kommunikációt folytatsz, ki a célcsoportod az adott eszközön, és hozzájuk milyen a jó 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elérés </a:t>
            </a: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(kell a kisbaba a szülészetes 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kampányba, ha babát váró anyukákat szeretnénk elérni; attól mert vicces egy Hofi </a:t>
            </a: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videó, nem biztos, hogy azokat hozza 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be</a:t>
            </a:r>
            <a:r>
              <a:rPr lang="hu-HU" sz="2200" b="0" i="0" u="none" strike="noStrike" cap="none" dirty="0" smtClean="0">
                <a:solidFill>
                  <a:srgbClr val="000000"/>
                </a:solidFill>
                <a:sym typeface="Calibri"/>
              </a:rPr>
              <a:t>,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 </a:t>
            </a: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akiket kell).</a:t>
            </a:r>
            <a:endParaRPr sz="2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67544" y="339502"/>
            <a:ext cx="82221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Gyűjts elköteleződést</a:t>
            </a:r>
            <a:endParaRPr dirty="0"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67544" y="1131590"/>
            <a:ext cx="8222100" cy="328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Minél több kis dolgot megcsinál neked valaki, minél személyesebbé válik a kapcsolat, annál inkább kérhetsz nagyobb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dolgokat</a:t>
            </a:r>
            <a:r>
              <a:rPr lang="hu-HU" sz="2800" b="0" i="0" u="none" strike="noStrike" cap="none" dirty="0" smtClean="0">
                <a:solidFill>
                  <a:srgbClr val="000000"/>
                </a:solidFill>
                <a:sym typeface="Calibri"/>
              </a:rPr>
              <a:t>:</a:t>
            </a:r>
            <a:endParaRPr lang="hu-HU" sz="2800" dirty="0">
              <a:solidFill>
                <a:srgbClr val="000000"/>
              </a:solidFill>
            </a:endParaRPr>
          </a:p>
          <a:p>
            <a:pPr indent="-457200">
              <a:buClr>
                <a:srgbClr val="000000"/>
              </a:buClr>
            </a:pPr>
            <a:r>
              <a:rPr lang="hu-HU" sz="2400" b="0" i="0" u="none" strike="noStrike" cap="none" dirty="0" smtClean="0">
                <a:solidFill>
                  <a:srgbClr val="000000"/>
                </a:solidFill>
                <a:sym typeface="Calibri"/>
              </a:rPr>
              <a:t>m</a:t>
            </a:r>
            <a:r>
              <a:rPr lang="en" sz="2400" b="0" i="0" u="none" strike="noStrike" cap="none" dirty="0" smtClean="0">
                <a:solidFill>
                  <a:srgbClr val="000000"/>
                </a:solidFill>
                <a:sym typeface="Calibri"/>
              </a:rPr>
              <a:t>egosztásból állandó önkéntes</a:t>
            </a:r>
            <a:r>
              <a:rPr lang="hu-HU" sz="2400" b="0" i="0" u="none" strike="noStrike" cap="none" dirty="0" smtClean="0">
                <a:solidFill>
                  <a:srgbClr val="000000"/>
                </a:solidFill>
                <a:sym typeface="Calibri"/>
              </a:rPr>
              <a:t>,</a:t>
            </a:r>
          </a:p>
          <a:p>
            <a:pPr indent="-457200">
              <a:buClr>
                <a:srgbClr val="000000"/>
              </a:buClr>
            </a:pPr>
            <a:r>
              <a:rPr lang="hu-HU" sz="2400" b="0" i="0" u="none" strike="noStrike" cap="none" dirty="0" smtClean="0">
                <a:solidFill>
                  <a:srgbClr val="000000"/>
                </a:solidFill>
                <a:sym typeface="Calibri"/>
              </a:rPr>
              <a:t>e</a:t>
            </a:r>
            <a:r>
              <a:rPr lang="en" sz="2400" b="0" i="0" u="none" strike="noStrike" cap="none" dirty="0" smtClean="0">
                <a:solidFill>
                  <a:srgbClr val="000000"/>
                </a:solidFill>
                <a:sym typeface="Calibri"/>
              </a:rPr>
              <a:t>mail címből adomány.</a:t>
            </a:r>
            <a:endParaRPr lang="hu-HU" sz="2400" b="0" i="0" u="none" strike="noStrike" cap="none" dirty="0" smtClean="0">
              <a:solidFill>
                <a:srgbClr val="000000"/>
              </a:solidFill>
              <a:sym typeface="Calibri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Tervezd </a:t>
            </a: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meg, hogyan tudod felhasználni az erőforrásokat, milyen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m</a:t>
            </a:r>
            <a:r>
              <a:rPr lang="hu-HU" sz="2800" b="0" i="0" u="none" strike="noStrike" cap="none" dirty="0" smtClean="0">
                <a:solidFill>
                  <a:srgbClr val="000000"/>
                </a:solidFill>
                <a:sym typeface="Calibri"/>
              </a:rPr>
              <a:t>unkát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 </a:t>
            </a: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tudsz adni annak, aki szívesen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segítene</a:t>
            </a:r>
            <a:r>
              <a:rPr lang="hu-HU" sz="2800" b="0" i="0" u="none" strike="noStrike" cap="none" dirty="0" smtClean="0">
                <a:solidFill>
                  <a:srgbClr val="000000"/>
                </a:solidFill>
                <a:sym typeface="Calibri"/>
              </a:rPr>
              <a:t>.</a:t>
            </a: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/>
            </a:r>
            <a:b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</a:b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Kérj, kérj, kérj!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hu-HU" sz="2800" b="0" i="0" u="none" strike="noStrike" cap="none" dirty="0" smtClean="0">
                <a:solidFill>
                  <a:srgbClr val="000000"/>
                </a:solidFill>
                <a:sym typeface="Calibri"/>
              </a:rPr>
              <a:t>D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e </a:t>
            </a: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csak olyat ami reálisan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teljes</a:t>
            </a:r>
            <a:r>
              <a:rPr lang="en" sz="2800" dirty="0" smtClean="0">
                <a:solidFill>
                  <a:srgbClr val="000000"/>
                </a:solidFill>
              </a:rPr>
              <a:t>í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thető</a:t>
            </a:r>
            <a:r>
              <a:rPr lang="hu-HU" sz="2800" b="0" i="0" u="none" strike="noStrike" cap="none" dirty="0" smtClean="0">
                <a:solidFill>
                  <a:srgbClr val="000000"/>
                </a:solidFill>
                <a:sym typeface="Calibri"/>
              </a:rPr>
              <a:t>.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)</a:t>
            </a:r>
            <a:endParaRPr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67544" y="41151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Tippek 1.</a:t>
            </a:r>
            <a:endParaRPr dirty="0"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71900" y="1506425"/>
            <a:ext cx="82221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Feliratozd a 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videót!</a:t>
            </a:r>
            <a:endParaRPr lang="hu-HU" sz="2200" b="0" i="0" u="none" strike="noStrike" cap="none" dirty="0" smtClean="0">
              <a:solidFill>
                <a:srgbClr val="000000"/>
              </a:solidFill>
              <a:sym typeface="Calibri"/>
            </a:endParaRPr>
          </a:p>
          <a:p>
            <a:pPr marL="342900">
              <a:buClr>
                <a:srgbClr val="000000"/>
              </a:buClr>
            </a:pP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Az </a:t>
            </a: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emberek a munkahelyen a buszon hang nélkül 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hallgatják </a:t>
            </a: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a videót, ha van felirat végignézik, ha 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nincs</a:t>
            </a:r>
            <a:r>
              <a:rPr lang="hu-HU" sz="2200" b="0" i="0" u="none" strike="noStrike" cap="none" dirty="0" smtClean="0">
                <a:solidFill>
                  <a:srgbClr val="000000"/>
                </a:solidFill>
                <a:sym typeface="Calibri"/>
              </a:rPr>
              <a:t>,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 elkattintanak</a:t>
            </a: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.</a:t>
            </a:r>
            <a:endParaRPr sz="2200" b="0" i="0" u="none" strike="noStrike" cap="none" dirty="0">
              <a:solidFill>
                <a:srgbClr val="000000"/>
              </a:solidFill>
              <a:sym typeface="Calibri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Kép és szöveg 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rajta</a:t>
            </a:r>
            <a:endParaRPr lang="hu-HU" sz="2200" b="0" i="0" u="none" strike="noStrike" cap="none" dirty="0" smtClean="0">
              <a:solidFill>
                <a:srgbClr val="000000"/>
              </a:solidFill>
              <a:sym typeface="Calibri"/>
            </a:endParaRPr>
          </a:p>
          <a:p>
            <a:pPr marL="342900">
              <a:buClr>
                <a:srgbClr val="000000"/>
              </a:buClr>
            </a:pP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Egy </a:t>
            </a: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mondatos szöveg és egy jó kép már be tudja húzni a  figyelmet.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hu-HU" sz="2200" dirty="0">
                <a:solidFill>
                  <a:srgbClr val="000000"/>
                </a:solidFill>
              </a:rPr>
              <a:t>I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rodai </a:t>
            </a: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„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lájkvonat”</a:t>
            </a:r>
            <a:endParaRPr lang="hu-HU" sz="2200" b="0" i="0" u="none" strike="noStrike" cap="none" dirty="0" smtClean="0">
              <a:solidFill>
                <a:srgbClr val="000000"/>
              </a:solidFill>
              <a:sym typeface="Calibri"/>
            </a:endParaRPr>
          </a:p>
          <a:p>
            <a:pPr marL="342900">
              <a:buClr>
                <a:srgbClr val="000000"/>
              </a:buClr>
            </a:pP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Ha </a:t>
            </a: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többen vagytok irodában, akkor posztolás után szóljon a felelős és lájkolja mindenki, így mivel az elején több lájk van, egyrészt több embernek kerül feljebb a falán, másrészt egy olyan posztot, aminek már van több </a:t>
            </a:r>
            <a:r>
              <a:rPr lang="hu-HU" sz="2200" dirty="0" smtClean="0">
                <a:solidFill>
                  <a:srgbClr val="000000"/>
                </a:solidFill>
              </a:rPr>
              <a:t>kedvelése</a:t>
            </a: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, </a:t>
            </a: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szívesebben lájkolnak az emberek.</a:t>
            </a:r>
            <a:endParaRPr sz="2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71900" y="339502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Tippek 2.</a:t>
            </a:r>
            <a:endParaRPr dirty="0"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71900" y="987574"/>
            <a:ext cx="8222100" cy="36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Mindig válaszolj a kommentekre és a </a:t>
            </a:r>
            <a:r>
              <a:rPr lang="en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levelekre:</a:t>
            </a:r>
            <a:endParaRPr lang="hu-HU" sz="18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0000"/>
              </a:buClr>
            </a:pPr>
            <a:r>
              <a:rPr lang="hu-HU" sz="1800" dirty="0" smtClean="0">
                <a:solidFill>
                  <a:srgbClr val="000000"/>
                </a:solidFill>
              </a:rPr>
              <a:t>e</a:t>
            </a:r>
            <a:r>
              <a:rPr lang="en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zzel 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mutatod, hogy érdekelnek az emberek, kíváncsi vagy a véleményükre. Ezzel tudsz nagyobb kapcsolatot kialakítani.</a:t>
            </a:r>
            <a:endParaRPr sz="1800" dirty="0"/>
          </a:p>
          <a:p>
            <a:pPr marL="0" lvl="0" indent="0">
              <a:buClr>
                <a:srgbClr val="000000"/>
              </a:buClr>
              <a:buNone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Nyugodtan </a:t>
            </a:r>
            <a:r>
              <a:rPr lang="en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kérj:</a:t>
            </a:r>
            <a:endParaRPr lang="hu-HU" sz="18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0000"/>
              </a:buClr>
            </a:pPr>
            <a:r>
              <a:rPr lang="hu-HU" sz="1800" dirty="0">
                <a:solidFill>
                  <a:srgbClr val="000000"/>
                </a:solidFill>
              </a:rPr>
              <a:t>p</a:t>
            </a:r>
            <a:r>
              <a:rPr lang="en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énzt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email címet, lájkot, megosztást. Ha szerinted egy ügy annak a közösségnek is fontos, aminek építed a szervezeted, akkor meg is fogják adni, és ettől nagyobb elérést tudsz elérni. De vigyázat: </a:t>
            </a:r>
            <a:r>
              <a:rPr lang="hu-HU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facebook </a:t>
            </a:r>
            <a:r>
              <a:rPr lang="en" sz="1800" dirty="0" smtClean="0">
                <a:solidFill>
                  <a:srgbClr val="000000"/>
                </a:solidFill>
              </a:rPr>
              <a:t>nem részesíti előnyben a </a:t>
            </a:r>
            <a:r>
              <a:rPr lang="hu-HU" sz="1800" dirty="0" smtClean="0">
                <a:solidFill>
                  <a:srgbClr val="000000"/>
                </a:solidFill>
              </a:rPr>
              <a:t>‚</a:t>
            </a:r>
            <a:r>
              <a:rPr lang="en" sz="1800" dirty="0" smtClean="0">
                <a:solidFill>
                  <a:srgbClr val="000000"/>
                </a:solidFill>
              </a:rPr>
              <a:t>call </a:t>
            </a:r>
            <a:r>
              <a:rPr lang="en" sz="1800" dirty="0">
                <a:solidFill>
                  <a:srgbClr val="000000"/>
                </a:solidFill>
              </a:rPr>
              <a:t>to </a:t>
            </a:r>
            <a:r>
              <a:rPr lang="en" sz="1800" dirty="0" smtClean="0">
                <a:solidFill>
                  <a:srgbClr val="000000"/>
                </a:solidFill>
              </a:rPr>
              <a:t>actionokat</a:t>
            </a:r>
            <a:r>
              <a:rPr lang="hu-HU" sz="1800" dirty="0" smtClean="0">
                <a:solidFill>
                  <a:srgbClr val="000000"/>
                </a:solidFill>
              </a:rPr>
              <a:t>”</a:t>
            </a:r>
            <a:r>
              <a:rPr lang="en" sz="1800" dirty="0" smtClean="0">
                <a:solidFill>
                  <a:srgbClr val="000000"/>
                </a:solidFill>
              </a:rPr>
              <a:t>. (</a:t>
            </a:r>
            <a:r>
              <a:rPr lang="hu-HU" sz="1800" dirty="0" smtClean="0">
                <a:solidFill>
                  <a:srgbClr val="000000"/>
                </a:solidFill>
              </a:rPr>
              <a:t>Azaz olyan </a:t>
            </a:r>
            <a:r>
              <a:rPr lang="hu-HU" sz="1800" dirty="0" smtClean="0">
                <a:solidFill>
                  <a:srgbClr val="000000"/>
                </a:solidFill>
              </a:rPr>
              <a:t>a </a:t>
            </a:r>
            <a:r>
              <a:rPr lang="hu-HU" sz="1800" dirty="0" smtClean="0">
                <a:solidFill>
                  <a:srgbClr val="000000"/>
                </a:solidFill>
              </a:rPr>
              <a:t>felszólításokat, </a:t>
            </a:r>
            <a:r>
              <a:rPr lang="hu-HU" sz="1800" dirty="0" smtClean="0">
                <a:solidFill>
                  <a:srgbClr val="000000"/>
                </a:solidFill>
              </a:rPr>
              <a:t>amellyel az oldal gazdája megmondja a felhasználónak, hogy mit szeretne vele elvégeztetni. Tipikus példája a "</a:t>
            </a:r>
            <a:r>
              <a:rPr lang="hu-HU" sz="1800" dirty="0" err="1" smtClean="0">
                <a:solidFill>
                  <a:srgbClr val="000000"/>
                </a:solidFill>
              </a:rPr>
              <a:t>lájkold</a:t>
            </a:r>
            <a:r>
              <a:rPr lang="hu-HU" sz="1800" dirty="0" smtClean="0">
                <a:solidFill>
                  <a:srgbClr val="000000"/>
                </a:solidFill>
              </a:rPr>
              <a:t>", "oszd meg", „iratkozz fel”, „hívj”, „töltsd ki az alábbi űrlapot</a:t>
            </a:r>
            <a:r>
              <a:rPr lang="hu-HU" sz="1800" dirty="0" smtClean="0">
                <a:solidFill>
                  <a:srgbClr val="000000"/>
                </a:solidFill>
              </a:rPr>
              <a:t>” </a:t>
            </a:r>
            <a:r>
              <a:rPr lang="hu-HU" sz="1800" dirty="0" smtClean="0">
                <a:solidFill>
                  <a:srgbClr val="000000"/>
                </a:solidFill>
              </a:rPr>
              <a:t>stb.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" sz="1800" dirty="0" smtClean="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" sz="1800" dirty="0" smtClean="0">
                <a:solidFill>
                  <a:srgbClr val="000000"/>
                </a:solidFill>
              </a:rPr>
              <a:t>A </a:t>
            </a:r>
            <a:r>
              <a:rPr lang="en" sz="1800" dirty="0">
                <a:solidFill>
                  <a:srgbClr val="000000"/>
                </a:solidFill>
              </a:rPr>
              <a:t>hírességek nagyon nagy előnyt </a:t>
            </a:r>
            <a:r>
              <a:rPr lang="en" sz="1800" dirty="0" smtClean="0">
                <a:solidFill>
                  <a:srgbClr val="000000"/>
                </a:solidFill>
              </a:rPr>
              <a:t>adnak</a:t>
            </a:r>
            <a:r>
              <a:rPr lang="hu-HU" sz="1800" dirty="0" smtClean="0">
                <a:solidFill>
                  <a:srgbClr val="000000"/>
                </a:solidFill>
              </a:rPr>
              <a:t>:</a:t>
            </a:r>
            <a:r>
              <a:rPr lang="en" sz="1800" dirty="0" smtClean="0">
                <a:solidFill>
                  <a:srgbClr val="000000"/>
                </a:solidFill>
              </a:rPr>
              <a:t> </a:t>
            </a:r>
            <a:endParaRPr lang="hu-HU" sz="18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000000"/>
              </a:buClr>
            </a:pPr>
            <a:r>
              <a:rPr lang="hu-HU" sz="1800" dirty="0" smtClean="0">
                <a:solidFill>
                  <a:srgbClr val="000000"/>
                </a:solidFill>
              </a:rPr>
              <a:t>m</a:t>
            </a:r>
            <a:r>
              <a:rPr lang="en" sz="1800" dirty="0" smtClean="0">
                <a:solidFill>
                  <a:srgbClr val="000000"/>
                </a:solidFill>
              </a:rPr>
              <a:t>ég </a:t>
            </a:r>
            <a:r>
              <a:rPr lang="en" sz="1800" dirty="0">
                <a:solidFill>
                  <a:srgbClr val="000000"/>
                </a:solidFill>
              </a:rPr>
              <a:t>mindig azzal adhatók el a dolgok legjobban, 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 ismered azt, aki mondja neked: vedd meg</a:t>
            </a:r>
            <a:r>
              <a:rPr lang="en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Jó példák</a:t>
            </a:r>
            <a:endParaRPr dirty="0"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71900" y="1635647"/>
            <a:ext cx="8222100" cy="23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32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</a:t>
            </a:r>
            <a:r>
              <a:rPr lang="en" sz="3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://www.facebook.com/atasz</a:t>
            </a:r>
            <a:r>
              <a:rPr lang="en" sz="32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/</a:t>
            </a:r>
            <a:endParaRPr lang="en" sz="3200" b="0" i="0" u="sng" strike="noStrike" cap="none" dirty="0" smtClean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algn="ctr">
              <a:buClr>
                <a:srgbClr val="000000"/>
              </a:buClr>
              <a:buNone/>
            </a:pPr>
            <a:r>
              <a:rPr lang="hu-HU" dirty="0" smtClean="0">
                <a:hlinkClick r:id="rId4"/>
              </a:rPr>
              <a:t>https://www.direkt36.hu/</a:t>
            </a:r>
            <a:endParaRPr lang="en-US" dirty="0" smtClean="0"/>
          </a:p>
          <a:p>
            <a:pPr marL="342900" lvl="0">
              <a:buClr>
                <a:srgbClr val="000000"/>
              </a:buClr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Mire használjuk?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67544" y="1131590"/>
            <a:ext cx="8222100" cy="335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Kommunikációra</a:t>
            </a: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, közösségépítésre</a:t>
            </a:r>
            <a:endParaRPr sz="2200" b="0" i="0" u="none" strike="noStrike" cap="none" dirty="0">
              <a:solidFill>
                <a:srgbClr val="000000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De a jó közösségi média kampány csak valódi közösségépítéssel, és valódi kommunikációs kampány részeként működik.</a:t>
            </a:r>
            <a:endParaRPr sz="2200" b="0" i="0" u="none" strike="noStrike" cap="none" dirty="0">
              <a:solidFill>
                <a:srgbClr val="000000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Ha nincs offline kapcsolat, nincs közösség.</a:t>
            </a:r>
            <a:endParaRPr sz="2200" b="0" i="0" u="none" strike="noStrike" cap="none" dirty="0">
              <a:solidFill>
                <a:srgbClr val="000000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  <a:t>Ha nem lép ki a közösségi médiából, nincs valódi média elérés.</a:t>
            </a:r>
            <a:br>
              <a:rPr lang="en" sz="2200" b="0" i="0" u="none" strike="noStrike" cap="none" dirty="0">
                <a:solidFill>
                  <a:srgbClr val="000000"/>
                </a:solidFill>
                <a:sym typeface="Calibri"/>
              </a:rPr>
            </a:br>
            <a:endParaRPr sz="2200" b="0" i="0" u="none" strike="noStrike" cap="none" dirty="0" smtClean="0">
              <a:solidFill>
                <a:srgbClr val="000000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Példa a rossz közösségi kampányra, amit a média megmentett: </a:t>
            </a:r>
            <a:r>
              <a:rPr lang="en" sz="2200" b="0" i="0" u="sng" strike="noStrike" cap="none" dirty="0" smtClean="0">
                <a:solidFill>
                  <a:schemeClr val="hlink"/>
                </a:solidFill>
                <a:sym typeface="Calibri"/>
                <a:hlinkClick r:id="rId3"/>
              </a:rPr>
              <a:t>https://www.youtube.com/watch?v=a26C9ZaQoPE</a:t>
            </a:r>
            <a:endParaRPr lang="hu-HU" sz="2200" dirty="0"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200" b="0" i="0" u="none" strike="noStrike" cap="none" dirty="0" smtClean="0">
                <a:solidFill>
                  <a:srgbClr val="000000"/>
                </a:solidFill>
                <a:sym typeface="Calibri"/>
              </a:rPr>
              <a:t>A közösségi média csak elősegítője olyan folyamatoknak, amik a valóságban történnek.</a:t>
            </a:r>
            <a:endParaRPr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67544" y="41151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Milyen platformok vannak?</a:t>
            </a:r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71900" y="1563638"/>
            <a:ext cx="8222100" cy="30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Vagyis mikkel foglalkozunk: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2400" b="0" i="0" u="none" strike="noStrike" cap="none" dirty="0" smtClean="0">
                <a:solidFill>
                  <a:srgbClr val="000000"/>
                </a:solidFill>
                <a:sym typeface="Calibri"/>
              </a:rPr>
              <a:t>b</a:t>
            </a:r>
            <a:r>
              <a:rPr lang="en" sz="2400" b="0" i="0" u="none" strike="noStrike" cap="none" dirty="0" smtClean="0">
                <a:solidFill>
                  <a:srgbClr val="000000"/>
                </a:solidFill>
                <a:sym typeface="Calibri"/>
              </a:rPr>
              <a:t>log</a:t>
            </a:r>
            <a:r>
              <a:rPr lang="en" sz="2400" b="0" i="0" u="none" strike="noStrike" cap="none" dirty="0">
                <a:solidFill>
                  <a:srgbClr val="000000"/>
                </a:solidFill>
                <a:sym typeface="Calibri"/>
              </a:rPr>
              <a:t>, honlap</a:t>
            </a:r>
            <a:endParaRPr sz="2400" b="0" i="0" u="none" strike="noStrike" cap="none" dirty="0">
              <a:solidFill>
                <a:srgbClr val="000000"/>
              </a:solidFill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e</a:t>
            </a:r>
            <a:r>
              <a:rPr lang="en" sz="2400" b="0" i="0" u="none" strike="noStrike" cap="none" dirty="0" smtClean="0">
                <a:solidFill>
                  <a:srgbClr val="000000"/>
                </a:solidFill>
                <a:sym typeface="Calibri"/>
              </a:rPr>
              <a:t>mail</a:t>
            </a:r>
            <a:endParaRPr sz="24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rgbClr val="000000"/>
                </a:solidFill>
                <a:sym typeface="Calibri"/>
              </a:rPr>
              <a:t>Facebook, Youtube, Instagram</a:t>
            </a:r>
            <a:endParaRPr sz="2400" b="0" i="0" u="none" strike="noStrike" cap="none" dirty="0">
              <a:solidFill>
                <a:srgbClr val="000000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sym typeface="Calibri"/>
              </a:rPr>
              <a:t>Amivel nem foglalkozunk, de említjük: twitter, linkedin,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sym typeface="Calibri"/>
              </a:rPr>
              <a:t>snapchat</a:t>
            </a:r>
            <a:r>
              <a:rPr lang="hu-HU" sz="2800" b="0" i="0" u="none" strike="noStrike" cap="none" dirty="0" smtClean="0">
                <a:solidFill>
                  <a:srgbClr val="000000"/>
                </a:solidFill>
                <a:sym typeface="Calibri"/>
              </a:rPr>
              <a:t>.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67544" y="483518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Blog</a:t>
            </a:r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71900" y="1419622"/>
            <a:ext cx="8222100" cy="3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Blogot akkor használjunk, ha rendszeresen egy témában publikálunk. A sajtóközlemények nem blogra valók (legfeljebb az adott témában sajtóösszefoglaló).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Használjuk a blog.hu-t, vagy a tumblrt.</a:t>
            </a:r>
            <a:b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Jó példa: </a:t>
            </a:r>
            <a:r>
              <a:rPr lang="en" sz="2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http://paksameta.blog.hu/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Tumblren 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lehet követőket gyűjteni, de főleg nagyvárosi fiatalokat érintő témában.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67544" y="555526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Honlap</a:t>
            </a:r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71900" y="1563638"/>
            <a:ext cx="8222100" cy="30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honlap arra való, hogy az alap információkat megadjuk a szervezetről. Hírportált felesleges építeni. Ha valaki valamit akar, rákeres a szervezetre, megtalálja. Magától csak keresésre vagy hirdetésre jön, de akkor már hirdessük </a:t>
            </a:r>
            <a:r>
              <a:rPr lang="en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azt</a:t>
            </a:r>
            <a:r>
              <a:rPr lang="hu-HU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amit meg akarunk mutatni.</a:t>
            </a:r>
            <a:b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Rossz példa: </a:t>
            </a:r>
            <a:r>
              <a:rPr lang="en" sz="2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https://tasz.hu/cimlap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Jó </a:t>
            </a:r>
            <a:r>
              <a:rPr lang="en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példák: </a:t>
            </a:r>
            <a:r>
              <a:rPr lang="hu-HU" sz="2400" dirty="0" smtClean="0">
                <a:hlinkClick r:id="rId4"/>
              </a:rPr>
              <a:t>http://www.suhanj.hu</a:t>
            </a:r>
            <a:r>
              <a:rPr lang="hu-HU" sz="2400" dirty="0" smtClean="0"/>
              <a:t>, </a:t>
            </a:r>
            <a:r>
              <a:rPr lang="hu-HU" sz="2400" dirty="0" smtClean="0">
                <a:hlinkClick r:id="rId5"/>
              </a:rPr>
              <a:t>https://batortabor.hu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114300" indent="0"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67544" y="627534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Youtube</a:t>
            </a: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71900" y="1419622"/>
            <a:ext cx="8222100" cy="3209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Videókat 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elsősorban ide töltsünk fel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(Az FB-re külön érdemes feltölteni a videókat) Ne 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legyünk szégyenlősek, kérjük a videók végén, hogy kövessenek minket. Ez az egyik legjobb követési lehetőség, mert a feliratkozóknak telefonra és gmailre is küld értesítést. 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67544" y="483518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71900" y="1563638"/>
            <a:ext cx="8222100" cy="30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 email cím az egyik legfontosabb adat. Ritkán változik, munkára is használják, így gyakran nézik, ezzel regisztrálnak sok platformra, így ott is értékes lehet.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 email cím megszerzése a legfontosabb dolog.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 NAIH-nál be kell jelenteni, ez már adatgyűjtésnek minősül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www.naih.hu)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67544" y="555526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Facebook oldal</a:t>
            </a:r>
            <a:endParaRPr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71900" y="1419622"/>
            <a:ext cx="8222100" cy="3209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Direkt kommunikáció. Lehet a szervezeté, és lehet egy ügyé </a:t>
            </a:r>
            <a:r>
              <a:rPr lang="en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is.</a:t>
            </a:r>
            <a:endParaRPr lang="hu-HU" sz="24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Legyen 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tervezett, mi miért kerül ide, és kit akartok </a:t>
            </a:r>
            <a:r>
              <a:rPr lang="en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elérni.</a:t>
            </a:r>
            <a:endParaRPr lang="hu-HU" sz="24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Érdemes 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hirdetéssel és meghívásokkal növelni, ebben nem szabad szégyenlősnek lenni.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Minél több a vizualitás, annál jobb!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Figyeljünk arra, hogy mekkora helyet foglal el egy poszt a falon. Nem csak azért jobb a kép és videó, mert a facebook ezt támogatja, hanem, mert látványosabb és nagyobb a falon.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1406</Words>
  <Application>Microsoft Office PowerPoint</Application>
  <PresentationFormat>Diavetítés a képernyőre (16:9 oldalarány)</PresentationFormat>
  <Paragraphs>112</Paragraphs>
  <Slides>26</Slides>
  <Notes>26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Arial</vt:lpstr>
      <vt:lpstr>Calibri</vt:lpstr>
      <vt:lpstr>Roboto</vt:lpstr>
      <vt:lpstr>Office-téma</vt:lpstr>
      <vt:lpstr>MI A KÖZÖSSÉGI MÉDIA?</vt:lpstr>
      <vt:lpstr>PowerPoint bemutató</vt:lpstr>
      <vt:lpstr>Mire használjuk?</vt:lpstr>
      <vt:lpstr>Milyen platformok vannak?</vt:lpstr>
      <vt:lpstr>Blog</vt:lpstr>
      <vt:lpstr>Honlap</vt:lpstr>
      <vt:lpstr> Youtube</vt:lpstr>
      <vt:lpstr>Email</vt:lpstr>
      <vt:lpstr>Facebook oldal</vt:lpstr>
      <vt:lpstr>PowerPoint bemutató</vt:lpstr>
      <vt:lpstr>Facebook-algoritmus</vt:lpstr>
      <vt:lpstr>Facebook-algoritmus veszély hosszú távon!</vt:lpstr>
      <vt:lpstr>Facebook csoport</vt:lpstr>
      <vt:lpstr>Facebook esemény </vt:lpstr>
      <vt:lpstr>Instagram</vt:lpstr>
      <vt:lpstr>Mire használják az emberek a közösségi médiát?</vt:lpstr>
      <vt:lpstr>El kell adni nekik a szervezeted, az ügyed </vt:lpstr>
      <vt:lpstr>Példa: Puzsér Róbert</vt:lpstr>
      <vt:lpstr>Nincs egy másodperced sem</vt:lpstr>
      <vt:lpstr>Fontos a személyesség, egyediség, aktualitás is</vt:lpstr>
      <vt:lpstr>Gyűjts követőket! </vt:lpstr>
      <vt:lpstr>Legyen stratégiád, tervezz kampányt</vt:lpstr>
      <vt:lpstr>Gyűjts elköteleződést</vt:lpstr>
      <vt:lpstr>Tippek 1.</vt:lpstr>
      <vt:lpstr>Tippek 2.</vt:lpstr>
      <vt:lpstr>Jó példák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A KÖZÖSSÉGI MÉDIA?</dc:title>
  <dc:creator>Molnár Hédi</dc:creator>
  <cp:lastModifiedBy>move</cp:lastModifiedBy>
  <cp:revision>9</cp:revision>
  <dcterms:modified xsi:type="dcterms:W3CDTF">2018-03-19T14:25:47Z</dcterms:modified>
</cp:coreProperties>
</file>